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4.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 id="2147483702" r:id="rId2"/>
    <p:sldMasterId id="2147483708" r:id="rId3"/>
    <p:sldMasterId id="2147483760" r:id="rId4"/>
    <p:sldMasterId id="2147483874" r:id="rId5"/>
    <p:sldMasterId id="2147483902" r:id="rId6"/>
  </p:sldMasterIdLst>
  <p:notesMasterIdLst>
    <p:notesMasterId r:id="rId34"/>
  </p:notesMasterIdLst>
  <p:sldIdLst>
    <p:sldId id="2147480693" r:id="rId7"/>
    <p:sldId id="2147480700" r:id="rId8"/>
    <p:sldId id="2147477900" r:id="rId9"/>
    <p:sldId id="2147477947" r:id="rId10"/>
    <p:sldId id="260" r:id="rId11"/>
    <p:sldId id="261" r:id="rId12"/>
    <p:sldId id="257" r:id="rId13"/>
    <p:sldId id="2147477925" r:id="rId14"/>
    <p:sldId id="2147477991" r:id="rId15"/>
    <p:sldId id="2147478125" r:id="rId16"/>
    <p:sldId id="2147480682" r:id="rId17"/>
    <p:sldId id="2147480690" r:id="rId18"/>
    <p:sldId id="2147480688" r:id="rId19"/>
    <p:sldId id="2076137521" r:id="rId20"/>
    <p:sldId id="2147477957" r:id="rId21"/>
    <p:sldId id="2147477958" r:id="rId22"/>
    <p:sldId id="2147477959" r:id="rId23"/>
    <p:sldId id="2147477960" r:id="rId24"/>
    <p:sldId id="2147480692" r:id="rId25"/>
    <p:sldId id="2147477914" r:id="rId26"/>
    <p:sldId id="2147479116" r:id="rId27"/>
    <p:sldId id="2147479121" r:id="rId28"/>
    <p:sldId id="2147479092" r:id="rId29"/>
    <p:sldId id="2147480704" r:id="rId30"/>
    <p:sldId id="2147480691" r:id="rId31"/>
    <p:sldId id="2147477990" r:id="rId32"/>
    <p:sldId id="2147477986"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Microsoft Fabric and its challenges" id="{5D9A62D5-5A62-4F09-9823-0BE1656B2CF3}">
          <p14:sldIdLst>
            <p14:sldId id="2147480693"/>
            <p14:sldId id="2147480700"/>
            <p14:sldId id="2147477900"/>
            <p14:sldId id="2147477947"/>
            <p14:sldId id="260"/>
            <p14:sldId id="261"/>
            <p14:sldId id="257"/>
          </p14:sldIdLst>
        </p14:section>
        <p14:section name="Features and capabilities of Microsoft Fabric" id="{9A662A58-C6C7-456C-AC43-AFDA165C3C9E}">
          <p14:sldIdLst>
            <p14:sldId id="2147477925"/>
            <p14:sldId id="2147477991"/>
            <p14:sldId id="2147478125"/>
            <p14:sldId id="2147480682"/>
            <p14:sldId id="2147480690"/>
          </p14:sldIdLst>
        </p14:section>
        <p14:section name="Common scenarios addressed by Microsoft Fabric" id="{EFF742FC-F6DB-4C54-AE5D-945D4EA2CB4C}">
          <p14:sldIdLst>
            <p14:sldId id="2147480688"/>
            <p14:sldId id="2076137521"/>
            <p14:sldId id="2147477957"/>
            <p14:sldId id="2147477958"/>
            <p14:sldId id="2147477959"/>
            <p14:sldId id="2147477960"/>
          </p14:sldIdLst>
        </p14:section>
        <p14:section name="Pricing of Microsoft Fabric" id="{A8E93303-4AF5-4D0F-85F2-0CAA37ACC269}">
          <p14:sldIdLst>
            <p14:sldId id="2147480692"/>
            <p14:sldId id="2147477914"/>
            <p14:sldId id="2147479116"/>
            <p14:sldId id="2147479121"/>
            <p14:sldId id="2147479092"/>
          </p14:sldIdLst>
        </p14:section>
        <p14:section name="Getting started with Microsoft Fabric" id="{79E8C8C7-F850-4C13-B10B-052536FDCDD7}">
          <p14:sldIdLst>
            <p14:sldId id="2147480704"/>
            <p14:sldId id="2147480691"/>
            <p14:sldId id="2147477990"/>
            <p14:sldId id="21474779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276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58" autoAdjust="0"/>
    <p:restoredTop sz="94660"/>
  </p:normalViewPr>
  <p:slideViewPr>
    <p:cSldViewPr snapToGrid="0">
      <p:cViewPr varScale="1">
        <p:scale>
          <a:sx n="104" d="100"/>
          <a:sy n="104" d="100"/>
        </p:scale>
        <p:origin x="112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6/11/relationships/changesInfo" Target="changesInfos/changesInfo1.xml"/><Relationship Id="rId21" Type="http://schemas.openxmlformats.org/officeDocument/2006/relationships/slide" Target="slides/slide15.xml"/><Relationship Id="rId34"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Eisenzimmer" userId="e65c84fb-bdb7-4ba2-8e14-a0dffc361233" providerId="ADAL" clId="{E7EB747D-D146-477E-9E8A-4FD815489A66}"/>
    <pc:docChg chg="modSld">
      <pc:chgData name="Jason Eisenzimmer" userId="e65c84fb-bdb7-4ba2-8e14-a0dffc361233" providerId="ADAL" clId="{E7EB747D-D146-477E-9E8A-4FD815489A66}" dt="2024-02-07T17:03:49.462" v="0" actId="729"/>
      <pc:docMkLst>
        <pc:docMk/>
      </pc:docMkLst>
      <pc:sldChg chg="mod modShow">
        <pc:chgData name="Jason Eisenzimmer" userId="e65c84fb-bdb7-4ba2-8e14-a0dffc361233" providerId="ADAL" clId="{E7EB747D-D146-477E-9E8A-4FD815489A66}" dt="2024-02-07T17:03:49.462" v="0" actId="729"/>
        <pc:sldMkLst>
          <pc:docMk/>
          <pc:sldMk cId="2098934557" sldId="21474807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05D675-A1C2-46C1-88EA-931996923892}"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2E099-687F-4091-949E-6867B3E632CC}" type="slidenum">
              <a:rPr lang="en-US" smtClean="0"/>
              <a:t>‹#›</a:t>
            </a:fld>
            <a:endParaRPr lang="en-US"/>
          </a:p>
        </p:txBody>
      </p:sp>
    </p:spTree>
    <p:extLst>
      <p:ext uri="{BB962C8B-B14F-4D97-AF65-F5344CB8AC3E}">
        <p14:creationId xmlns:p14="http://schemas.microsoft.com/office/powerpoint/2010/main" val="1702864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businesswire.com/news/home/20200508005025/en/IDCs-Global-DataSphere-Forecast-Shows-Continued-Steady-Growth-in-the-Creation-and-Consumption-of-Data"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alibri" panose="020F0502020204030204" pitchFamily="34" charset="0"/>
              </a:rPr>
              <a:t>To begin – we’ll share what we’ve been hearing from our customers and partners about their data and analytics challenges.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576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7889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Microsoft Fabric Lakehouse analytics scenario makes it so that data can be ingested into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with shortcuts to other clouds repositories, pipelines, and dataflows in order to allow end-users to leverage other data.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that data has been pulled into Microsoft Fabric, users can leverage notebooks to transform that data in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and then store them in </a:t>
            </a:r>
            <a:r>
              <a:rPr lang="en-US" sz="1800" dirty="0" err="1">
                <a:solidFill>
                  <a:srgbClr val="000000"/>
                </a:solidFill>
                <a:effectLst/>
                <a:latin typeface="Segoe UI" panose="020B0502040204020203" pitchFamily="34" charset="0"/>
                <a:ea typeface="Times New Roman" panose="02020603050405020304" pitchFamily="18" charset="0"/>
              </a:rPr>
              <a:t>Lakehouses</a:t>
            </a:r>
            <a:r>
              <a:rPr lang="en-US" sz="1800" dirty="0">
                <a:solidFill>
                  <a:srgbClr val="000000"/>
                </a:solidFill>
                <a:effectLst/>
                <a:latin typeface="Segoe UI" panose="020B0502040204020203" pitchFamily="34" charset="0"/>
                <a:ea typeface="Times New Roman" panose="02020603050405020304" pitchFamily="18" charset="0"/>
              </a:rPr>
              <a:t> with medallion structure.</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Segoe UI" panose="020B0502040204020203" pitchFamily="34" charset="0"/>
                <a:ea typeface="Times New Roman" panose="02020603050405020304" pitchFamily="18" charset="0"/>
              </a:rPr>
              <a:t>From there, users can begin to analyze and visualize that data with Power BI using the see-through mode or SQL endpoints.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63249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793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Data Science analytics scenario can be ingested similarly to the Lakehouse and Data Warehouse paths.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the data is ingested, it is cleaned and prepared using notebooks and then stored in the Lakehouse with medallion structure.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After the data is cleaned and stored, machine learning models can be trained and tested directly on the Lakehouse.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Like the other analytics scenarios, business users can analyze and visualize the data with Power BI using the see-through mode or SQL endpoints.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966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Unlike the Data Science, Lakehouse, and Data Warehouse analytics scenarios, streaming data can be ingested into the </a:t>
            </a:r>
            <a:r>
              <a:rPr lang="en-US" sz="1800" dirty="0">
                <a:solidFill>
                  <a:srgbClr val="000000"/>
                </a:solidFill>
                <a:effectLst/>
                <a:latin typeface="Segoe UI" panose="020B0502040204020203" pitchFamily="34" charset="0"/>
                <a:ea typeface="Calibri" panose="020F0502020204030204" pitchFamily="34" charset="0"/>
              </a:rPr>
              <a:t>Microsoft Fabric </a:t>
            </a:r>
            <a:r>
              <a:rPr lang="en-US" sz="1800" dirty="0">
                <a:solidFill>
                  <a:srgbClr val="000000"/>
                </a:solidFill>
                <a:effectLst/>
                <a:latin typeface="Segoe UI" panose="020B0502040204020203" pitchFamily="34" charset="0"/>
                <a:ea typeface="Times New Roman" panose="02020603050405020304" pitchFamily="18" charset="0"/>
              </a:rPr>
              <a:t>in several ways to achieve real-time analytics.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Users can leverage Event Hub, IoT Hub, pipelines, dataflows, notebooks, or open-source products like Kafka, Logstash, and more.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ingested into the </a:t>
            </a:r>
            <a:r>
              <a:rPr lang="en-US" sz="1800" dirty="0">
                <a:solidFill>
                  <a:srgbClr val="000000"/>
                </a:solidFill>
                <a:effectLst/>
                <a:latin typeface="Segoe UI" panose="020B0502040204020203" pitchFamily="34" charset="0"/>
                <a:ea typeface="Calibri" panose="020F0502020204030204" pitchFamily="34" charset="0"/>
              </a:rPr>
              <a:t>Microsoft Fabric</a:t>
            </a:r>
            <a:r>
              <a:rPr lang="en-US" sz="1800" dirty="0">
                <a:solidFill>
                  <a:srgbClr val="000000"/>
                </a:solidFill>
                <a:effectLst/>
                <a:latin typeface="Segoe UI" panose="020B0502040204020203" pitchFamily="34" charset="0"/>
                <a:ea typeface="Times New Roman" panose="02020603050405020304" pitchFamily="18" charset="0"/>
              </a:rPr>
              <a:t>, streaming data can be stored in Kusto DB and mirrored into Lakehouse. After the data has been stored, machine learning models can be trained and tested directly on the Lakehouse with experiments.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Like the other scenarios, business users can analyze and visualize the data with Power BI using the see-through mode or SQL endpoints. Data can also be exposed through KQL or notebooks using Spark.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01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28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434343"/>
                </a:solidFill>
                <a:effectLst/>
                <a:uLnTx/>
                <a:uFillTx/>
                <a:latin typeface="Segoe UI"/>
                <a:ea typeface="+mn-ea"/>
                <a:cs typeface="+mn-cs"/>
              </a:rPr>
              <a:t>Power BI Premium capacity customers pay the same monthly price, and now have access to the all the new analytics workloads as part of Fabric.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434343"/>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434343"/>
                </a:solidFill>
                <a:effectLst/>
                <a:uLnTx/>
                <a:uFillTx/>
                <a:latin typeface="Segoe UI"/>
                <a:ea typeface="+mn-ea"/>
                <a:cs typeface="+mn-cs"/>
              </a:rPr>
              <a:t>The compute unit that powers all these capabilities is changing from a Power BI </a:t>
            </a:r>
            <a:r>
              <a:rPr kumimoji="0" lang="en-US" sz="900" b="0" i="0" u="none" strike="noStrike" kern="1200" cap="none" spc="0" normalizeH="0" baseline="0" noProof="0" err="1">
                <a:ln>
                  <a:noFill/>
                </a:ln>
                <a:solidFill>
                  <a:srgbClr val="434343"/>
                </a:solidFill>
                <a:effectLst/>
                <a:uLnTx/>
                <a:uFillTx/>
                <a:latin typeface="Segoe UI"/>
                <a:ea typeface="+mn-ea"/>
                <a:cs typeface="+mn-cs"/>
              </a:rPr>
              <a:t>vCore</a:t>
            </a:r>
            <a:r>
              <a:rPr kumimoji="0" lang="en-US" sz="900" b="0" i="0" u="none" strike="noStrike" kern="1200" cap="none" spc="0" normalizeH="0" baseline="0" noProof="0">
                <a:ln>
                  <a:noFill/>
                </a:ln>
                <a:solidFill>
                  <a:srgbClr val="434343"/>
                </a:solidFill>
                <a:effectLst/>
                <a:uLnTx/>
                <a:uFillTx/>
                <a:latin typeface="Segoe UI"/>
                <a:ea typeface="+mn-ea"/>
                <a:cs typeface="+mn-cs"/>
              </a:rPr>
              <a:t> to Capacity Unit (CU). 1 PBI </a:t>
            </a:r>
            <a:r>
              <a:rPr kumimoji="0" lang="en-US" sz="900" b="0" i="0" u="none" strike="noStrike" kern="1200" cap="none" spc="0" normalizeH="0" baseline="0" noProof="0" err="1">
                <a:ln>
                  <a:noFill/>
                </a:ln>
                <a:solidFill>
                  <a:srgbClr val="434343"/>
                </a:solidFill>
                <a:effectLst/>
                <a:uLnTx/>
                <a:uFillTx/>
                <a:latin typeface="Segoe UI"/>
                <a:ea typeface="+mn-ea"/>
                <a:cs typeface="+mn-cs"/>
              </a:rPr>
              <a:t>vcore</a:t>
            </a:r>
            <a:r>
              <a:rPr kumimoji="0" lang="en-US" sz="900" b="0" i="0" u="none" strike="noStrike" kern="1200" cap="none" spc="0" normalizeH="0" baseline="0" noProof="0">
                <a:ln>
                  <a:noFill/>
                </a:ln>
                <a:solidFill>
                  <a:srgbClr val="434343"/>
                </a:solidFill>
                <a:effectLst/>
                <a:uLnTx/>
                <a:uFillTx/>
                <a:latin typeface="Segoe UI"/>
                <a:ea typeface="+mn-ea"/>
                <a:cs typeface="+mn-cs"/>
              </a:rPr>
              <a:t> is = to 8 CUs, so P1 SKU which has 8 </a:t>
            </a:r>
            <a:r>
              <a:rPr kumimoji="0" lang="en-US" sz="900" b="0" i="0" u="none" strike="noStrike" kern="1200" cap="none" spc="0" normalizeH="0" baseline="0" noProof="0" err="1">
                <a:ln>
                  <a:noFill/>
                </a:ln>
                <a:solidFill>
                  <a:srgbClr val="434343"/>
                </a:solidFill>
                <a:effectLst/>
                <a:uLnTx/>
                <a:uFillTx/>
                <a:latin typeface="Segoe UI"/>
                <a:ea typeface="+mn-ea"/>
                <a:cs typeface="+mn-cs"/>
              </a:rPr>
              <a:t>vCores</a:t>
            </a:r>
            <a:r>
              <a:rPr kumimoji="0" lang="en-US" sz="900" b="0" i="0" u="none" strike="noStrike" kern="1200" cap="none" spc="0" normalizeH="0" baseline="0" noProof="0">
                <a:ln>
                  <a:noFill/>
                </a:ln>
                <a:solidFill>
                  <a:srgbClr val="434343"/>
                </a:solidFill>
                <a:effectLst/>
                <a:uLnTx/>
                <a:uFillTx/>
                <a:latin typeface="Segoe UI"/>
                <a:ea typeface="+mn-ea"/>
                <a:cs typeface="+mn-cs"/>
              </a:rPr>
              <a:t> will convert to an F 64 </a:t>
            </a:r>
            <a:r>
              <a:rPr kumimoji="0" lang="en-US" sz="900" b="0" i="0" u="none" strike="noStrike" kern="1200" cap="none" spc="0" normalizeH="0" baseline="0" noProof="0" err="1">
                <a:ln>
                  <a:noFill/>
                </a:ln>
                <a:solidFill>
                  <a:srgbClr val="434343"/>
                </a:solidFill>
                <a:effectLst/>
                <a:uLnTx/>
                <a:uFillTx/>
                <a:latin typeface="Segoe UI"/>
                <a:ea typeface="+mn-ea"/>
                <a:cs typeface="+mn-cs"/>
              </a:rPr>
              <a:t>vCore</a:t>
            </a:r>
            <a:r>
              <a:rPr kumimoji="0" lang="en-US" sz="900" b="0" i="0" u="none" strike="noStrike" kern="1200" cap="none" spc="0" normalizeH="0" baseline="0" noProof="0">
                <a:ln>
                  <a:noFill/>
                </a:ln>
                <a:solidFill>
                  <a:srgbClr val="434343"/>
                </a:solidFill>
                <a:effectLst/>
                <a:uLnTx/>
                <a:uFillTx/>
                <a:latin typeface="Segoe UI"/>
                <a:ea typeface="+mn-ea"/>
                <a:cs typeface="+mn-cs"/>
              </a:rPr>
              <a:t> with 64 CUs, and all the PBI workloads consume the same capacity as they did before Fabric.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434343"/>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434343"/>
                </a:solidFill>
                <a:effectLst/>
                <a:uLnTx/>
                <a:uFillTx/>
                <a:latin typeface="Segoe UI"/>
                <a:ea typeface="+mn-ea"/>
                <a:cs typeface="+mn-cs"/>
              </a:rPr>
              <a:t>We are also maintaining the 100 TB of storage for Power BI artifacts. For all the new Fabric artifacts, customers will need to provision </a:t>
            </a:r>
            <a:r>
              <a:rPr kumimoji="0" lang="en-US" sz="900" b="0" i="0" u="none" strike="noStrike" kern="1200" cap="none" spc="0" normalizeH="0" baseline="0" noProof="0" err="1">
                <a:ln>
                  <a:noFill/>
                </a:ln>
                <a:solidFill>
                  <a:srgbClr val="434343"/>
                </a:solidFill>
                <a:effectLst/>
                <a:uLnTx/>
                <a:uFillTx/>
                <a:latin typeface="Segoe UI"/>
                <a:ea typeface="+mn-ea"/>
                <a:cs typeface="+mn-cs"/>
              </a:rPr>
              <a:t>OneLake</a:t>
            </a:r>
            <a:r>
              <a:rPr kumimoji="0" lang="en-US" sz="900" b="0" i="0" u="none" strike="noStrike" kern="1200" cap="none" spc="0" normalizeH="0" baseline="0" noProof="0">
                <a:ln>
                  <a:noFill/>
                </a:ln>
                <a:solidFill>
                  <a:srgbClr val="434343"/>
                </a:solidFill>
                <a:effectLst/>
                <a:uLnTx/>
                <a:uFillTx/>
                <a:latin typeface="Segoe UI"/>
                <a:ea typeface="+mn-ea"/>
                <a:cs typeface="+mn-cs"/>
              </a:rPr>
              <a:t> storage for those new workloads. </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6041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solidFill>
                  <a:srgbClr val="434343"/>
                </a:solidFill>
                <a:latin typeface="Segoe UI" panose="020B0502040204020203" pitchFamily="34" charset="0"/>
                <a:cs typeface="Segoe UI" panose="020B0502040204020203" pitchFamily="34" charset="0"/>
              </a:rPr>
              <a:t>Fabric capacity will have pay-as-you-go option starting at Public Preview.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D42D429-EAB2-4182-A7E8-BB92E0D27B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228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err="1">
                <a:solidFill>
                  <a:srgbClr val="434343"/>
                </a:solidFill>
                <a:latin typeface="Segoe UI" panose="020B0502040204020203" pitchFamily="34" charset="0"/>
                <a:cs typeface="Segoe UI" panose="020B0502040204020203" pitchFamily="34" charset="0"/>
              </a:rPr>
              <a:t>OneLake</a:t>
            </a:r>
            <a:r>
              <a:rPr lang="en-US" sz="900">
                <a:solidFill>
                  <a:srgbClr val="434343"/>
                </a:solidFill>
                <a:latin typeface="Segoe UI" panose="020B0502040204020203" pitchFamily="34" charset="0"/>
                <a:cs typeface="Segoe UI" panose="020B0502040204020203" pitchFamily="34" charset="0"/>
              </a:rPr>
              <a:t> is a data lake built-into Microsoft Fabric and provides a single place to store all organizational data. Data storage is charged at rate of $ per GB per month. </a:t>
            </a:r>
          </a:p>
          <a:p>
            <a:endParaRPr lang="en-US" sz="900">
              <a:solidFill>
                <a:srgbClr val="434343"/>
              </a:solidFill>
              <a:latin typeface="Segoe UI" panose="020B0502040204020203" pitchFamily="34" charset="0"/>
              <a:cs typeface="Segoe UI" panose="020B0502040204020203" pitchFamily="34" charset="0"/>
            </a:endParaRPr>
          </a:p>
          <a:p>
            <a:r>
              <a:rPr lang="en-US" sz="900">
                <a:solidFill>
                  <a:srgbClr val="434343"/>
                </a:solidFill>
                <a:latin typeface="Segoe UI" panose="020B0502040204020203" pitchFamily="34" charset="0"/>
                <a:cs typeface="Segoe UI" panose="020B0502040204020203" pitchFamily="34" charset="0"/>
              </a:rPr>
              <a:t>As for data transfer across regions/clouds, it will be billed by the existing Azure Bandwidth pricing. </a:t>
            </a: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6360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1265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Calibri" panose="020F0502020204030204" pitchFamily="34" charset="0"/>
              </a:rPr>
              <a:t>To begin – we’ll share what we’ve been hearing from our customers and partners about their data and analytics challenges.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4308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1903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How to balance the exponential demand for data access and BI tools a data-driven business requires with cost, data security, governance, and the potential of creating data silos??</a:t>
            </a:r>
          </a:p>
          <a:p>
            <a:pPr marL="0" marR="0" algn="l">
              <a:lnSpc>
                <a:spcPct val="107000"/>
              </a:lnSpc>
              <a:spcBef>
                <a:spcPts val="0"/>
              </a:spcBef>
              <a:spcAft>
                <a:spcPts val="800"/>
              </a:spcAft>
            </a:pPr>
            <a:endPar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We’ve talked to a wide range of customers who have led their organizations in data-first modernization.  And we understand that businesses today face a variety of data and analytics challenges that can be difficult to navigate.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To put this into perspective, research shows “the amount of data created over the next three years will be more than the data created over the past 30 years.” Accessing and managing real-time data on the cloud is a top priority for long-term success. Investing in a comprehensive data &amp; analytics platform can address the hurdles encountered in your current data ecosystem.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Source: </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IDC Global </a:t>
            </a:r>
            <a:r>
              <a:rPr lang="en-US" sz="1800" u="sng" dirty="0" err="1">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DataSphere</a:t>
            </a:r>
            <a:r>
              <a:rPr lang="en-US" sz="1800" u="sng" dirty="0">
                <a:solidFill>
                  <a:srgbClr val="0563C1"/>
                </a:solidFill>
                <a:effectLst/>
                <a:latin typeface="Calibri" panose="020F0502020204030204" pitchFamily="34" charset="0"/>
                <a:ea typeface="Calibri" panose="020F0502020204030204" pitchFamily="34" charset="0"/>
                <a:cs typeface="Arial" panose="020B0604020202020204" pitchFamily="34" charset="0"/>
                <a:hlinkClick r:id="rId3"/>
              </a:rPr>
              <a:t> Forecast, 2020</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278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92E099-687F-4091-949E-6867B3E632CC}" type="slidenum">
              <a:rPr lang="en-US" smtClean="0"/>
              <a:t>7</a:t>
            </a:fld>
            <a:endParaRPr lang="en-US"/>
          </a:p>
        </p:txBody>
      </p:sp>
    </p:spTree>
    <p:extLst>
      <p:ext uri="{BB962C8B-B14F-4D97-AF65-F5344CB8AC3E}">
        <p14:creationId xmlns:p14="http://schemas.microsoft.com/office/powerpoint/2010/main" val="402962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So, how do you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data-driven decisions, at scale, and integrate them into big picture strategy?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As we’ve seen, research shows that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successful integration of both data and analytics improves time to insights and faster value realization. </a:t>
            </a:r>
            <a:r>
              <a:rPr lang="en-US" sz="1800" dirty="0">
                <a:effectLst/>
                <a:latin typeface="Segoe UI" panose="020B0502040204020203" pitchFamily="34" charset="0"/>
                <a:ea typeface="Calibri" panose="020F0502020204030204" pitchFamily="34" charset="0"/>
                <a:cs typeface="Arial" panose="020B0604020202020204" pitchFamily="34" charset="0"/>
              </a:rPr>
              <a:t>A comprehensive, unified ecosystem that leverages machine learning and artificial intelligence is key for all organizations to achieve success and data modernization.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415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a:t>
            </a:r>
            <a:r>
              <a:rPr lang="en-US" sz="900" dirty="0" err="1">
                <a:solidFill>
                  <a:srgbClr val="000000"/>
                </a:solidFill>
                <a:effectLst/>
                <a:latin typeface="Segoe UI" panose="020B0502040204020203" pitchFamily="34" charset="0"/>
                <a:ea typeface="Calibri" panose="020F0502020204030204" pitchFamily="34" charset="0"/>
                <a:cs typeface="Arial" panose="020B0604020202020204" pitchFamily="34" charset="0"/>
              </a:rPr>
              <a:t>lakehouse</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900" dirty="0">
                <a:effectLst/>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900" dirty="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900" dirty="0">
                <a:effectLst/>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900" dirty="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900" dirty="0">
                <a:effectLst/>
                <a:latin typeface="Segoe UI" panose="020B0502040204020203" pitchFamily="34" charset="0"/>
                <a:ea typeface="Calibri" panose="020F0502020204030204" pitchFamily="34" charset="0"/>
                <a:cs typeface="Arial" panose="020B0604020202020204" pitchFamily="34" charset="0"/>
              </a:rPr>
              <a:t> – With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900" dirty="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9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4700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b="1" dirty="0">
                <a:effectLst/>
              </a:rPr>
              <a:t>5x5</a:t>
            </a:r>
            <a:r>
              <a:rPr lang="en-US" dirty="0">
                <a:effectLst/>
              </a:rPr>
              <a:t>: Frictionless onboarding and instant provisioning.</a:t>
            </a:r>
          </a:p>
          <a:p>
            <a:pPr rtl="0">
              <a:buFont typeface="Arial" panose="020B0604020202020204" pitchFamily="34" charset="0"/>
              <a:buChar char="•"/>
            </a:pPr>
            <a:r>
              <a:rPr lang="en-US" b="1" dirty="0">
                <a:effectLst/>
              </a:rPr>
              <a:t>SaaS</a:t>
            </a:r>
            <a:r>
              <a:rPr lang="en-US" dirty="0">
                <a:effectLst/>
              </a:rPr>
              <a:t>: Predictable cost instead of variable consumption cost.</a:t>
            </a:r>
          </a:p>
          <a:p>
            <a:pPr rtl="0">
              <a:buFont typeface="Arial" panose="020B0604020202020204" pitchFamily="34" charset="0"/>
              <a:buChar char="•"/>
            </a:pPr>
            <a:r>
              <a:rPr lang="en-US" b="1" dirty="0">
                <a:effectLst/>
              </a:rPr>
              <a:t>One Compute</a:t>
            </a:r>
            <a:r>
              <a:rPr lang="en-US" dirty="0">
                <a:effectLst/>
              </a:rPr>
              <a:t>: Do more with less! Same compute resources are used for governance, warehousing, integration, data science, reporting, and analytics. No individual provisioning required, giving you optimized performance where it’s needed with the simplicity and savings of single compute.</a:t>
            </a:r>
          </a:p>
          <a:p>
            <a:pPr rtl="0">
              <a:buFont typeface="Arial" panose="020B0604020202020204" pitchFamily="34" charset="0"/>
              <a:buChar char="•"/>
            </a:pPr>
            <a:r>
              <a:rPr lang="en-US" b="1" dirty="0">
                <a:effectLst/>
              </a:rPr>
              <a:t>One Data Lake</a:t>
            </a:r>
            <a:r>
              <a:rPr lang="en-US" dirty="0">
                <a:effectLst/>
              </a:rPr>
              <a:t>: The world's first multi-cloud data lake </a:t>
            </a:r>
            <a:r>
              <a:rPr lang="en-US" b="1" dirty="0">
                <a:effectLst/>
              </a:rPr>
              <a:t>(</a:t>
            </a:r>
            <a:r>
              <a:rPr lang="en-US" b="1" dirty="0" err="1">
                <a:effectLst/>
              </a:rPr>
              <a:t>OneLake</a:t>
            </a:r>
            <a:r>
              <a:rPr lang="en-US" b="1" dirty="0">
                <a:effectLst/>
              </a:rPr>
              <a:t>)</a:t>
            </a:r>
            <a:r>
              <a:rPr lang="en-US" dirty="0">
                <a:effectLst/>
              </a:rPr>
              <a:t> for any data type, anywhere, without data movement.</a:t>
            </a:r>
          </a:p>
          <a:p>
            <a:pPr rtl="0">
              <a:buFont typeface="Arial" panose="020B0604020202020204" pitchFamily="34" charset="0"/>
              <a:buChar char="•"/>
            </a:pPr>
            <a:r>
              <a:rPr lang="en-US" b="1" dirty="0">
                <a:effectLst/>
              </a:rPr>
              <a:t>Direct Lake Mode</a:t>
            </a:r>
            <a:r>
              <a:rPr lang="en-US" dirty="0">
                <a:effectLst/>
              </a:rPr>
              <a:t>: Both the fast data updates of </a:t>
            </a:r>
            <a:r>
              <a:rPr lang="en-US" b="1" dirty="0">
                <a:effectLst/>
              </a:rPr>
              <a:t>Direct Query</a:t>
            </a:r>
            <a:r>
              <a:rPr lang="en-US" dirty="0">
                <a:effectLst/>
              </a:rPr>
              <a:t> combined with the performance of </a:t>
            </a:r>
            <a:r>
              <a:rPr lang="en-US" b="1" dirty="0">
                <a:effectLst/>
              </a:rPr>
              <a:t>Import Mode</a:t>
            </a:r>
            <a:r>
              <a:rPr lang="en-US" dirty="0">
                <a:effectLst/>
              </a:rPr>
              <a:t> all the time.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63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dirty="0">
                <a:effectLst/>
                <a:latin typeface="Calibri" panose="020F0502020204030204" pitchFamily="34" charset="0"/>
              </a:rPr>
              <a:t>…so what does this actually look like?</a:t>
            </a:r>
          </a:p>
          <a:p>
            <a:pPr rtl="0" fontAlgn="ctr">
              <a:spcBef>
                <a:spcPts val="0"/>
              </a:spcBef>
              <a:spcAft>
                <a:spcPts val="0"/>
              </a:spcAft>
              <a:buFont typeface="Arial" panose="020B0604020202020204" pitchFamily="34" charset="0"/>
              <a:buNone/>
            </a:pP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None/>
            </a:pPr>
            <a:r>
              <a:rPr lang="en-US" sz="1200" dirty="0">
                <a:effectLst/>
                <a:latin typeface="Calibri" panose="020F0502020204030204" pitchFamily="34" charset="0"/>
              </a:rPr>
              <a:t>In this example, we are looking at a capacity with 64 CAPACITY UNITS</a:t>
            </a:r>
          </a:p>
          <a:p>
            <a:pPr rtl="0" fontAlgn="ctr">
              <a:spcBef>
                <a:spcPts val="0"/>
              </a:spcBef>
              <a:spcAft>
                <a:spcPts val="0"/>
              </a:spcAft>
              <a:buFont typeface="Arial" panose="020B0604020202020204" pitchFamily="34" charset="0"/>
              <a:buNone/>
            </a:pPr>
            <a:endParaRPr lang="en-US" sz="1200" dirty="0">
              <a:effectLst/>
              <a:latin typeface="Calibri" panose="020F0502020204030204" pitchFamily="34" charset="0"/>
            </a:endParaRPr>
          </a:p>
          <a:p>
            <a:pPr rtl="0" fontAlgn="ctr">
              <a:spcBef>
                <a:spcPts val="0"/>
              </a:spcBef>
              <a:spcAft>
                <a:spcPts val="0"/>
              </a:spcAft>
              <a:buFont typeface="Arial" panose="020B0604020202020204" pitchFamily="34" charset="0"/>
              <a:buNone/>
            </a:pPr>
            <a:r>
              <a:rPr lang="en-US" sz="1200" dirty="0">
                <a:effectLst/>
                <a:latin typeface="Calibri" panose="020F0502020204030204" pitchFamily="34" charset="0"/>
              </a:rPr>
              <a:t>Before smoothing we are looking at the actual load. - You see a lot of spikes pushing utilization well above the capacity limits based on bursting - (we'll talk about that next)… - but you can see that it is very overused at some slots and underused in others</a:t>
            </a:r>
          </a:p>
          <a:p>
            <a:pPr marL="0" marR="0" indent="0">
              <a:spcBef>
                <a:spcPts val="0"/>
              </a:spcBef>
              <a:spcAft>
                <a:spcPts val="0"/>
              </a:spcAft>
              <a:buFont typeface="Arial" panose="020B0604020202020204" pitchFamily="34" charset="0"/>
              <a:buNone/>
            </a:pPr>
            <a:r>
              <a:rPr lang="en-US" sz="1200" dirty="0">
                <a:effectLst/>
                <a:latin typeface="Calibri" panose="020F0502020204030204" pitchFamily="34" charset="0"/>
              </a:rPr>
              <a:t> </a:t>
            </a:r>
          </a:p>
          <a:p>
            <a:pPr rtl="0" fontAlgn="ctr">
              <a:spcBef>
                <a:spcPts val="0"/>
              </a:spcBef>
              <a:spcAft>
                <a:spcPts val="0"/>
              </a:spcAft>
              <a:buFont typeface="Arial" panose="020B0604020202020204" pitchFamily="34" charset="0"/>
              <a:buNone/>
            </a:pPr>
            <a:r>
              <a:rPr lang="en-US" sz="1200" b="1" dirty="0">
                <a:effectLst/>
                <a:latin typeface="Calibri" panose="020F0502020204030204" pitchFamily="34" charset="0"/>
              </a:rPr>
              <a:t>After smoothing </a:t>
            </a:r>
            <a:r>
              <a:rPr lang="en-US" sz="1200" dirty="0">
                <a:effectLst/>
                <a:latin typeface="Calibri" panose="020F0502020204030204" pitchFamily="34" charset="0"/>
              </a:rPr>
              <a:t>we are looking at the reported load against the capacity limits.  - This is what counts against your purchased limit - The notable difference here is that there is no overload and a lot of the gaps in usage have been filled in.</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F26FCB-9D18-4578-9117-61226BC67C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4518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Now that we have covered Microsoft Fabric’s capabilities, let’s take a deeper dive into the </a:t>
            </a:r>
            <a:r>
              <a:rPr lang="en-US" sz="1800" dirty="0">
                <a:solidFill>
                  <a:srgbClr val="000000"/>
                </a:solidFill>
                <a:effectLst/>
                <a:latin typeface="Segoe UI" panose="020B0502040204020203" pitchFamily="34" charset="0"/>
                <a:ea typeface="Calibri" panose="020F0502020204030204" pitchFamily="34" charset="0"/>
              </a:rPr>
              <a:t> Microsoft Fabric’s</a:t>
            </a:r>
            <a:r>
              <a:rPr lang="en-US" sz="1800" dirty="0">
                <a:solidFill>
                  <a:srgbClr val="000000"/>
                </a:solidFill>
                <a:effectLst/>
                <a:latin typeface="Segoe UI" panose="020B0502040204020203" pitchFamily="34" charset="0"/>
                <a:ea typeface="Times New Roman" panose="02020603050405020304" pitchFamily="18" charset="0"/>
              </a:rPr>
              <a:t> architecture by showcasing some of the most common end-to-end analytics scenarios and how the suite can be applied to each.</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11:02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5370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4.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4.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4.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4.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3.xml"/><Relationship Id="rId6" Type="http://schemas.openxmlformats.org/officeDocument/2006/relationships/image" Target="../media/image28.jpeg"/><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Master" Target="../slideMasters/slideMaster3.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6371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02480082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69265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280587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4150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2431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2246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25674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7990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5580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4876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6168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3793592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7043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1948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0312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10848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022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0281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1936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09059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6582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40901397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718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645098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5956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1812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52047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19994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5156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656271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2285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8757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17947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43371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68708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67167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76467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203461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5708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2619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02067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2666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1261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1625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38694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2328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40680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26920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98661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485968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8748912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5917956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0107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7769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544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9746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503924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0236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8202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0050518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804297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820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6624923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2518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934409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05858000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86142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7651526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915870336"/>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396397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9557647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178552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80995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3564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966802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8121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33184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7336692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19091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65412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42790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985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81845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182052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054069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542834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97252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08328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1033796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77802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28519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135271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69727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5147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291994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791693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48957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1975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09773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364098550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6582352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5586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70772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8967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527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99332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258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7111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2988967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496490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87882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40887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530078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8257283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3056051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22252397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4007252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8226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9249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5087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0550873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385610832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2550220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3722072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9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64054669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2/7/2024</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158088814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1078-A80E-81EE-D556-1189CC099972}"/>
              </a:ext>
            </a:extLst>
          </p:cNvPr>
          <p:cNvSpPr>
            <a:spLocks noGrp="1"/>
          </p:cNvSpPr>
          <p:nvPr>
            <p:ph type="title"/>
          </p:nvPr>
        </p:nvSpPr>
        <p:spPr>
          <a:xfrm>
            <a:off x="588263" y="747658"/>
            <a:ext cx="11018520" cy="553998"/>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1EC0155-B77F-1540-B753-ED3CDDD2E8C8}"/>
              </a:ext>
            </a:extLst>
          </p:cNvPr>
          <p:cNvSpPr>
            <a:spLocks noGrp="1"/>
          </p:cNvSpPr>
          <p:nvPr>
            <p:ph idx="1"/>
          </p:nvPr>
        </p:nvSpPr>
        <p:spPr>
          <a:xfrm>
            <a:off x="584200" y="1725961"/>
            <a:ext cx="1101852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28B710-08EF-E7A8-7851-E3C7FA76761E}"/>
              </a:ext>
            </a:extLst>
          </p:cNvPr>
          <p:cNvSpPr>
            <a:spLocks noGrp="1"/>
          </p:cNvSpPr>
          <p:nvPr>
            <p:ph type="dt" sz="half" idx="10"/>
          </p:nvPr>
        </p:nvSpPr>
        <p:spPr/>
        <p:txBody>
          <a:bodyPr/>
          <a:lstStyle/>
          <a:p>
            <a:fld id="{3EF46FC4-E8CB-4D94-8D24-27F83909D0E3}" type="datetimeFigureOut">
              <a:rPr lang="en-US" smtClean="0"/>
              <a:t>2/7/2024</a:t>
            </a:fld>
            <a:endParaRPr lang="en-US"/>
          </a:p>
        </p:txBody>
      </p:sp>
      <p:sp>
        <p:nvSpPr>
          <p:cNvPr id="5" name="Footer Placeholder 4">
            <a:extLst>
              <a:ext uri="{FF2B5EF4-FFF2-40B4-BE49-F238E27FC236}">
                <a16:creationId xmlns:a16="http://schemas.microsoft.com/office/drawing/2014/main" id="{DFA05E93-DE56-A064-FA6E-A9ECCE077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C54B1-E80F-268A-ED4D-1D7C6B7A9BD0}"/>
              </a:ext>
            </a:extLst>
          </p:cNvPr>
          <p:cNvSpPr>
            <a:spLocks noGrp="1"/>
          </p:cNvSpPr>
          <p:nvPr>
            <p:ph type="sldNum" sz="quarter" idx="12"/>
          </p:nvPr>
        </p:nvSpPr>
        <p:spPr/>
        <p:txBody>
          <a:bodyPr/>
          <a:lstStyle/>
          <a:p>
            <a:fld id="{B35C4053-330C-449F-9B60-8315D1A885F9}" type="slidenum">
              <a:rPr lang="en-US" smtClean="0"/>
              <a:t>‹#›</a:t>
            </a:fld>
            <a:endParaRPr lang="en-US"/>
          </a:p>
        </p:txBody>
      </p:sp>
    </p:spTree>
    <p:extLst>
      <p:ext uri="{BB962C8B-B14F-4D97-AF65-F5344CB8AC3E}">
        <p14:creationId xmlns:p14="http://schemas.microsoft.com/office/powerpoint/2010/main" val="1931759509"/>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365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759616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4720-C413-47AD-AEC4-A57E436D78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5B667-967B-4348-B1DE-5EA4AB490A08}"/>
              </a:ext>
            </a:extLst>
          </p:cNvPr>
          <p:cNvSpPr>
            <a:spLocks noGrp="1"/>
          </p:cNvSpPr>
          <p:nvPr>
            <p:ph type="dt" sz="half" idx="10"/>
          </p:nvPr>
        </p:nvSpPr>
        <p:spPr/>
        <p:txBody>
          <a:bodyPr/>
          <a:lstStyle/>
          <a:p>
            <a:fld id="{88E6070D-5B67-44CA-BBB9-E31A5A2C87E1}" type="datetimeFigureOut">
              <a:rPr lang="en-US" smtClean="0"/>
              <a:t>2/7/2024</a:t>
            </a:fld>
            <a:endParaRPr lang="en-US"/>
          </a:p>
        </p:txBody>
      </p:sp>
      <p:sp>
        <p:nvSpPr>
          <p:cNvPr id="4" name="Footer Placeholder 3">
            <a:extLst>
              <a:ext uri="{FF2B5EF4-FFF2-40B4-BE49-F238E27FC236}">
                <a16:creationId xmlns:a16="http://schemas.microsoft.com/office/drawing/2014/main" id="{3F935743-8C3F-4F00-A5FB-763B7BA46B1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0FF3573-6075-4FF8-A38D-9A4C04223A35}"/>
              </a:ext>
            </a:extLst>
          </p:cNvPr>
          <p:cNvSpPr>
            <a:spLocks noGrp="1"/>
          </p:cNvSpPr>
          <p:nvPr>
            <p:ph type="sldNum" sz="quarter" idx="12"/>
          </p:nvPr>
        </p:nvSpPr>
        <p:spPr/>
        <p:txBody>
          <a:bodyPr/>
          <a:lstStyle/>
          <a:p>
            <a:fld id="{96DA7FE6-1E81-41ED-A443-A4B36DB25B45}" type="slidenum">
              <a:rPr lang="en-US" smtClean="0"/>
              <a:t>‹#›</a:t>
            </a:fld>
            <a:endParaRPr lang="en-US"/>
          </a:p>
        </p:txBody>
      </p:sp>
    </p:spTree>
    <p:extLst>
      <p:ext uri="{BB962C8B-B14F-4D97-AF65-F5344CB8AC3E}">
        <p14:creationId xmlns:p14="http://schemas.microsoft.com/office/powerpoint/2010/main" val="250275157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86597438"/>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6766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97888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361468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8649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4489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4719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10705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3974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54427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77907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120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06344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57591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157224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93257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5244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824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3781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36993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7578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7106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8222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59281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19340683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E8EF-5D30-4FEA-977F-E13F696F0F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06B9F2-165E-4137-8C5F-676267ACB43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627281-BC9C-4F9C-A451-30B85A35C74F}"/>
              </a:ext>
            </a:extLst>
          </p:cNvPr>
          <p:cNvSpPr>
            <a:spLocks noGrp="1"/>
          </p:cNvSpPr>
          <p:nvPr>
            <p:ph type="dt" sz="half" idx="10"/>
          </p:nvPr>
        </p:nvSpPr>
        <p:spPr/>
        <p:txBody>
          <a:bodyPr/>
          <a:lstStyle/>
          <a:p>
            <a:fld id="{76FF268D-1D83-4955-AFBC-290CB4436B11}" type="datetimeFigureOut">
              <a:rPr lang="en-US" smtClean="0"/>
              <a:t>2/7/2024</a:t>
            </a:fld>
            <a:endParaRPr lang="en-US"/>
          </a:p>
        </p:txBody>
      </p:sp>
      <p:sp>
        <p:nvSpPr>
          <p:cNvPr id="5" name="Footer Placeholder 4">
            <a:extLst>
              <a:ext uri="{FF2B5EF4-FFF2-40B4-BE49-F238E27FC236}">
                <a16:creationId xmlns:a16="http://schemas.microsoft.com/office/drawing/2014/main" id="{4F0005E2-4B0D-43C3-9DB3-7240D50E17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33C583-6C07-48AE-A339-4BE02413077A}"/>
              </a:ext>
            </a:extLst>
          </p:cNvPr>
          <p:cNvSpPr>
            <a:spLocks noGrp="1"/>
          </p:cNvSpPr>
          <p:nvPr>
            <p:ph type="sldNum" sz="quarter" idx="12"/>
          </p:nvPr>
        </p:nvSpPr>
        <p:spPr/>
        <p:txBody>
          <a:bodyPr/>
          <a:lstStyle/>
          <a:p>
            <a:fld id="{321245D1-54B8-4810-8D0D-16DFACBDFF9A}" type="slidenum">
              <a:rPr lang="en-US" smtClean="0"/>
              <a:t>‹#›</a:t>
            </a:fld>
            <a:endParaRPr lang="en-US"/>
          </a:p>
        </p:txBody>
      </p:sp>
    </p:spTree>
    <p:extLst>
      <p:ext uri="{BB962C8B-B14F-4D97-AF65-F5344CB8AC3E}">
        <p14:creationId xmlns:p14="http://schemas.microsoft.com/office/powerpoint/2010/main" val="334508260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0362"/>
            <a:ext cx="4089123"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85F643DC-A566-43B4-99A5-6BAFDC4C8F14}"/>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8251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8988"/>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9585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Split, subtitle,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4158136"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cxnSp>
        <p:nvCxnSpPr>
          <p:cNvPr id="9" name="Straight Connector 8">
            <a:extLst>
              <a:ext uri="{FF2B5EF4-FFF2-40B4-BE49-F238E27FC236}">
                <a16:creationId xmlns:a16="http://schemas.microsoft.com/office/drawing/2014/main" id="{9A93D497-ABAF-40C3-AF7A-FF1ABD662D8B}"/>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507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5509610" cy="1489639"/>
          </a:xfrm>
        </p:spPr>
        <p:txBody>
          <a:bodyPr wrap="square">
            <a:spAutoFit/>
          </a:bodyPr>
          <a:lstStyle>
            <a:lvl1pPr marL="0" indent="0">
              <a:spcBef>
                <a:spcPts val="1200"/>
              </a:spcBef>
              <a:buNone/>
              <a:defRPr sz="2000">
                <a:latin typeface="+mn-lt"/>
              </a:defRPr>
            </a:lvl1pPr>
            <a:lvl2pPr marL="228600" indent="0">
              <a:buNone/>
              <a:defRPr sz="1800"/>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58588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375761"/>
          </a:xfrm>
        </p:spPr>
        <p:txBody>
          <a:bodyPr>
            <a:spAutoFit/>
          </a:bodyPr>
          <a:lstStyle>
            <a:lvl1pPr>
              <a:defRPr sz="20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064837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5638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a:solidFill>
                  <a:srgbClr val="FFFFFF"/>
                </a:solidFill>
                <a:latin typeface="Segoe UI Light"/>
              </a:rPr>
              <a:t>Feature</a:t>
            </a:r>
          </a:p>
        </p:txBody>
      </p:sp>
    </p:spTree>
    <p:extLst>
      <p:ext uri="{BB962C8B-B14F-4D97-AF65-F5344CB8AC3E}">
        <p14:creationId xmlns:p14="http://schemas.microsoft.com/office/powerpoint/2010/main" val="329001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r="35938"/>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226905968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a:srcRect l="1" r="35702"/>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20487759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6341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719877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4170432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856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40528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788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0743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70450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5990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3059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0410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2610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62239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9671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980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7951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0333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2909158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727336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87335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22224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1668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99349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04444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39361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14779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453421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9783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485142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22824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61997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79892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6503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3650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69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60495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3338824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73853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39228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969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2555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12524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2998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7447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7747551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245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3914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26237397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168111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98563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38399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31398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0364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0745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00623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3882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9190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0878657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9128642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102521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253862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65760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4867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48993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4805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4518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9861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95782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414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047302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4848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80733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01668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822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383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5587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89032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61981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5715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523195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theme" Target="../theme/theme2.xml"/><Relationship Id="rId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50" Type="http://schemas.openxmlformats.org/officeDocument/2006/relationships/slideLayout" Target="../slideLayouts/slideLayout78.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3" Type="http://schemas.openxmlformats.org/officeDocument/2006/relationships/image" Target="../media/image9.png"/><Relationship Id="rId5" Type="http://schemas.openxmlformats.org/officeDocument/2006/relationships/slideLayout" Target="../slideLayouts/slideLayout33.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52"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8" Type="http://schemas.openxmlformats.org/officeDocument/2006/relationships/slideLayout" Target="../slideLayouts/slideLayout36.xml"/><Relationship Id="rId51" Type="http://schemas.openxmlformats.org/officeDocument/2006/relationships/slideLayout" Target="../slideLayouts/slideLayout79.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20" Type="http://schemas.openxmlformats.org/officeDocument/2006/relationships/slideLayout" Target="../slideLayouts/slideLayout48.xml"/><Relationship Id="rId41" Type="http://schemas.openxmlformats.org/officeDocument/2006/relationships/slideLayout" Target="../slideLayouts/slideLayout69.xml"/><Relationship Id="rId54" Type="http://schemas.openxmlformats.org/officeDocument/2006/relationships/image" Target="../media/image10.svg"/><Relationship Id="rId1" Type="http://schemas.openxmlformats.org/officeDocument/2006/relationships/slideLayout" Target="../slideLayouts/slideLayout29.xml"/><Relationship Id="rId6" Type="http://schemas.openxmlformats.org/officeDocument/2006/relationships/slideLayout" Target="../slideLayouts/slideLayout34.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slideLayout" Target="../slideLayouts/slideLayout77.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05.xml"/><Relationship Id="rId21" Type="http://schemas.openxmlformats.org/officeDocument/2006/relationships/slideLayout" Target="../slideLayouts/slideLayout100.xml"/><Relationship Id="rId42" Type="http://schemas.openxmlformats.org/officeDocument/2006/relationships/slideLayout" Target="../slideLayouts/slideLayout121.xml"/><Relationship Id="rId47" Type="http://schemas.openxmlformats.org/officeDocument/2006/relationships/slideLayout" Target="../slideLayouts/slideLayout126.xml"/><Relationship Id="rId63" Type="http://schemas.openxmlformats.org/officeDocument/2006/relationships/slideLayout" Target="../slideLayouts/slideLayout142.xml"/><Relationship Id="rId68" Type="http://schemas.openxmlformats.org/officeDocument/2006/relationships/slideLayout" Target="../slideLayouts/slideLayout147.xml"/><Relationship Id="rId84" Type="http://schemas.openxmlformats.org/officeDocument/2006/relationships/slideLayout" Target="../slideLayouts/slideLayout163.xml"/><Relationship Id="rId89" Type="http://schemas.openxmlformats.org/officeDocument/2006/relationships/slideLayout" Target="../slideLayouts/slideLayout168.xml"/><Relationship Id="rId112" Type="http://schemas.openxmlformats.org/officeDocument/2006/relationships/slideLayout" Target="../slideLayouts/slideLayout191.xml"/><Relationship Id="rId16" Type="http://schemas.openxmlformats.org/officeDocument/2006/relationships/slideLayout" Target="../slideLayouts/slideLayout95.xml"/><Relationship Id="rId107" Type="http://schemas.openxmlformats.org/officeDocument/2006/relationships/slideLayout" Target="../slideLayouts/slideLayout186.xml"/><Relationship Id="rId11" Type="http://schemas.openxmlformats.org/officeDocument/2006/relationships/slideLayout" Target="../slideLayouts/slideLayout90.xml"/><Relationship Id="rId32" Type="http://schemas.openxmlformats.org/officeDocument/2006/relationships/slideLayout" Target="../slideLayouts/slideLayout111.xml"/><Relationship Id="rId37" Type="http://schemas.openxmlformats.org/officeDocument/2006/relationships/slideLayout" Target="../slideLayouts/slideLayout116.xml"/><Relationship Id="rId53" Type="http://schemas.openxmlformats.org/officeDocument/2006/relationships/slideLayout" Target="../slideLayouts/slideLayout132.xml"/><Relationship Id="rId58" Type="http://schemas.openxmlformats.org/officeDocument/2006/relationships/slideLayout" Target="../slideLayouts/slideLayout137.xml"/><Relationship Id="rId74" Type="http://schemas.openxmlformats.org/officeDocument/2006/relationships/slideLayout" Target="../slideLayouts/slideLayout153.xml"/><Relationship Id="rId79" Type="http://schemas.openxmlformats.org/officeDocument/2006/relationships/slideLayout" Target="../slideLayouts/slideLayout158.xml"/><Relationship Id="rId102" Type="http://schemas.openxmlformats.org/officeDocument/2006/relationships/slideLayout" Target="../slideLayouts/slideLayout181.xml"/><Relationship Id="rId5" Type="http://schemas.openxmlformats.org/officeDocument/2006/relationships/slideLayout" Target="../slideLayouts/slideLayout84.xml"/><Relationship Id="rId90" Type="http://schemas.openxmlformats.org/officeDocument/2006/relationships/slideLayout" Target="../slideLayouts/slideLayout169.xml"/><Relationship Id="rId95" Type="http://schemas.openxmlformats.org/officeDocument/2006/relationships/slideLayout" Target="../slideLayouts/slideLayout174.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43" Type="http://schemas.openxmlformats.org/officeDocument/2006/relationships/slideLayout" Target="../slideLayouts/slideLayout122.xml"/><Relationship Id="rId48" Type="http://schemas.openxmlformats.org/officeDocument/2006/relationships/slideLayout" Target="../slideLayouts/slideLayout127.xml"/><Relationship Id="rId64" Type="http://schemas.openxmlformats.org/officeDocument/2006/relationships/slideLayout" Target="../slideLayouts/slideLayout143.xml"/><Relationship Id="rId69" Type="http://schemas.openxmlformats.org/officeDocument/2006/relationships/slideLayout" Target="../slideLayouts/slideLayout148.xml"/><Relationship Id="rId113" Type="http://schemas.openxmlformats.org/officeDocument/2006/relationships/slideLayout" Target="../slideLayouts/slideLayout192.xml"/><Relationship Id="rId80" Type="http://schemas.openxmlformats.org/officeDocument/2006/relationships/slideLayout" Target="../slideLayouts/slideLayout159.xml"/><Relationship Id="rId85" Type="http://schemas.openxmlformats.org/officeDocument/2006/relationships/slideLayout" Target="../slideLayouts/slideLayout164.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33" Type="http://schemas.openxmlformats.org/officeDocument/2006/relationships/slideLayout" Target="../slideLayouts/slideLayout112.xml"/><Relationship Id="rId38" Type="http://schemas.openxmlformats.org/officeDocument/2006/relationships/slideLayout" Target="../slideLayouts/slideLayout117.xml"/><Relationship Id="rId59" Type="http://schemas.openxmlformats.org/officeDocument/2006/relationships/slideLayout" Target="../slideLayouts/slideLayout138.xml"/><Relationship Id="rId103" Type="http://schemas.openxmlformats.org/officeDocument/2006/relationships/slideLayout" Target="../slideLayouts/slideLayout182.xml"/><Relationship Id="rId108" Type="http://schemas.openxmlformats.org/officeDocument/2006/relationships/slideLayout" Target="../slideLayouts/slideLayout187.xml"/><Relationship Id="rId54" Type="http://schemas.openxmlformats.org/officeDocument/2006/relationships/slideLayout" Target="../slideLayouts/slideLayout133.xml"/><Relationship Id="rId70" Type="http://schemas.openxmlformats.org/officeDocument/2006/relationships/slideLayout" Target="../slideLayouts/slideLayout149.xml"/><Relationship Id="rId75" Type="http://schemas.openxmlformats.org/officeDocument/2006/relationships/slideLayout" Target="../slideLayouts/slideLayout154.xml"/><Relationship Id="rId91" Type="http://schemas.openxmlformats.org/officeDocument/2006/relationships/slideLayout" Target="../slideLayouts/slideLayout170.xml"/><Relationship Id="rId96" Type="http://schemas.openxmlformats.org/officeDocument/2006/relationships/slideLayout" Target="../slideLayouts/slideLayout17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36" Type="http://schemas.openxmlformats.org/officeDocument/2006/relationships/slideLayout" Target="../slideLayouts/slideLayout115.xml"/><Relationship Id="rId49" Type="http://schemas.openxmlformats.org/officeDocument/2006/relationships/slideLayout" Target="../slideLayouts/slideLayout128.xml"/><Relationship Id="rId57" Type="http://schemas.openxmlformats.org/officeDocument/2006/relationships/slideLayout" Target="../slideLayouts/slideLayout136.xml"/><Relationship Id="rId106" Type="http://schemas.openxmlformats.org/officeDocument/2006/relationships/slideLayout" Target="../slideLayouts/slideLayout185.xml"/><Relationship Id="rId114" Type="http://schemas.openxmlformats.org/officeDocument/2006/relationships/theme" Target="../theme/theme4.xml"/><Relationship Id="rId10" Type="http://schemas.openxmlformats.org/officeDocument/2006/relationships/slideLayout" Target="../slideLayouts/slideLayout89.xml"/><Relationship Id="rId31" Type="http://schemas.openxmlformats.org/officeDocument/2006/relationships/slideLayout" Target="../slideLayouts/slideLayout110.xml"/><Relationship Id="rId44" Type="http://schemas.openxmlformats.org/officeDocument/2006/relationships/slideLayout" Target="../slideLayouts/slideLayout123.xml"/><Relationship Id="rId52" Type="http://schemas.openxmlformats.org/officeDocument/2006/relationships/slideLayout" Target="../slideLayouts/slideLayout131.xml"/><Relationship Id="rId60" Type="http://schemas.openxmlformats.org/officeDocument/2006/relationships/slideLayout" Target="../slideLayouts/slideLayout139.xml"/><Relationship Id="rId65" Type="http://schemas.openxmlformats.org/officeDocument/2006/relationships/slideLayout" Target="../slideLayouts/slideLayout144.xml"/><Relationship Id="rId73" Type="http://schemas.openxmlformats.org/officeDocument/2006/relationships/slideLayout" Target="../slideLayouts/slideLayout152.xml"/><Relationship Id="rId78" Type="http://schemas.openxmlformats.org/officeDocument/2006/relationships/slideLayout" Target="../slideLayouts/slideLayout157.xml"/><Relationship Id="rId81" Type="http://schemas.openxmlformats.org/officeDocument/2006/relationships/slideLayout" Target="../slideLayouts/slideLayout160.xml"/><Relationship Id="rId86" Type="http://schemas.openxmlformats.org/officeDocument/2006/relationships/slideLayout" Target="../slideLayouts/slideLayout165.xml"/><Relationship Id="rId94" Type="http://schemas.openxmlformats.org/officeDocument/2006/relationships/slideLayout" Target="../slideLayouts/slideLayout173.xml"/><Relationship Id="rId99" Type="http://schemas.openxmlformats.org/officeDocument/2006/relationships/slideLayout" Target="../slideLayouts/slideLayout178.xml"/><Relationship Id="rId101" Type="http://schemas.openxmlformats.org/officeDocument/2006/relationships/slideLayout" Target="../slideLayouts/slideLayout18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9" Type="http://schemas.openxmlformats.org/officeDocument/2006/relationships/slideLayout" Target="../slideLayouts/slideLayout118.xml"/><Relationship Id="rId109" Type="http://schemas.openxmlformats.org/officeDocument/2006/relationships/slideLayout" Target="../slideLayouts/slideLayout188.xml"/><Relationship Id="rId34" Type="http://schemas.openxmlformats.org/officeDocument/2006/relationships/slideLayout" Target="../slideLayouts/slideLayout113.xml"/><Relationship Id="rId50" Type="http://schemas.openxmlformats.org/officeDocument/2006/relationships/slideLayout" Target="../slideLayouts/slideLayout129.xml"/><Relationship Id="rId55" Type="http://schemas.openxmlformats.org/officeDocument/2006/relationships/slideLayout" Target="../slideLayouts/slideLayout134.xml"/><Relationship Id="rId76" Type="http://schemas.openxmlformats.org/officeDocument/2006/relationships/slideLayout" Target="../slideLayouts/slideLayout155.xml"/><Relationship Id="rId97" Type="http://schemas.openxmlformats.org/officeDocument/2006/relationships/slideLayout" Target="../slideLayouts/slideLayout176.xml"/><Relationship Id="rId104" Type="http://schemas.openxmlformats.org/officeDocument/2006/relationships/slideLayout" Target="../slideLayouts/slideLayout183.xml"/><Relationship Id="rId7" Type="http://schemas.openxmlformats.org/officeDocument/2006/relationships/slideLayout" Target="../slideLayouts/slideLayout86.xml"/><Relationship Id="rId71" Type="http://schemas.openxmlformats.org/officeDocument/2006/relationships/slideLayout" Target="../slideLayouts/slideLayout150.xml"/><Relationship Id="rId92" Type="http://schemas.openxmlformats.org/officeDocument/2006/relationships/slideLayout" Target="../slideLayouts/slideLayout171.xml"/><Relationship Id="rId2" Type="http://schemas.openxmlformats.org/officeDocument/2006/relationships/slideLayout" Target="../slideLayouts/slideLayout81.xml"/><Relationship Id="rId29" Type="http://schemas.openxmlformats.org/officeDocument/2006/relationships/slideLayout" Target="../slideLayouts/slideLayout108.xml"/><Relationship Id="rId24" Type="http://schemas.openxmlformats.org/officeDocument/2006/relationships/slideLayout" Target="../slideLayouts/slideLayout103.xml"/><Relationship Id="rId40" Type="http://schemas.openxmlformats.org/officeDocument/2006/relationships/slideLayout" Target="../slideLayouts/slideLayout119.xml"/><Relationship Id="rId45" Type="http://schemas.openxmlformats.org/officeDocument/2006/relationships/slideLayout" Target="../slideLayouts/slideLayout124.xml"/><Relationship Id="rId66" Type="http://schemas.openxmlformats.org/officeDocument/2006/relationships/slideLayout" Target="../slideLayouts/slideLayout145.xml"/><Relationship Id="rId87" Type="http://schemas.openxmlformats.org/officeDocument/2006/relationships/slideLayout" Target="../slideLayouts/slideLayout166.xml"/><Relationship Id="rId110" Type="http://schemas.openxmlformats.org/officeDocument/2006/relationships/slideLayout" Target="../slideLayouts/slideLayout189.xml"/><Relationship Id="rId115" Type="http://schemas.openxmlformats.org/officeDocument/2006/relationships/image" Target="../media/image36.emf"/><Relationship Id="rId61" Type="http://schemas.openxmlformats.org/officeDocument/2006/relationships/slideLayout" Target="../slideLayouts/slideLayout140.xml"/><Relationship Id="rId82" Type="http://schemas.openxmlformats.org/officeDocument/2006/relationships/slideLayout" Target="../slideLayouts/slideLayout161.xml"/><Relationship Id="rId19" Type="http://schemas.openxmlformats.org/officeDocument/2006/relationships/slideLayout" Target="../slideLayouts/slideLayout98.xml"/><Relationship Id="rId14" Type="http://schemas.openxmlformats.org/officeDocument/2006/relationships/slideLayout" Target="../slideLayouts/slideLayout93.xml"/><Relationship Id="rId30" Type="http://schemas.openxmlformats.org/officeDocument/2006/relationships/slideLayout" Target="../slideLayouts/slideLayout109.xml"/><Relationship Id="rId35" Type="http://schemas.openxmlformats.org/officeDocument/2006/relationships/slideLayout" Target="../slideLayouts/slideLayout114.xml"/><Relationship Id="rId56" Type="http://schemas.openxmlformats.org/officeDocument/2006/relationships/slideLayout" Target="../slideLayouts/slideLayout135.xml"/><Relationship Id="rId77" Type="http://schemas.openxmlformats.org/officeDocument/2006/relationships/slideLayout" Target="../slideLayouts/slideLayout156.xml"/><Relationship Id="rId100" Type="http://schemas.openxmlformats.org/officeDocument/2006/relationships/slideLayout" Target="../slideLayouts/slideLayout179.xml"/><Relationship Id="rId105" Type="http://schemas.openxmlformats.org/officeDocument/2006/relationships/slideLayout" Target="../slideLayouts/slideLayout184.xml"/><Relationship Id="rId8" Type="http://schemas.openxmlformats.org/officeDocument/2006/relationships/slideLayout" Target="../slideLayouts/slideLayout87.xml"/><Relationship Id="rId51" Type="http://schemas.openxmlformats.org/officeDocument/2006/relationships/slideLayout" Target="../slideLayouts/slideLayout130.xml"/><Relationship Id="rId72" Type="http://schemas.openxmlformats.org/officeDocument/2006/relationships/slideLayout" Target="../slideLayouts/slideLayout151.xml"/><Relationship Id="rId93" Type="http://schemas.openxmlformats.org/officeDocument/2006/relationships/slideLayout" Target="../slideLayouts/slideLayout172.xml"/><Relationship Id="rId98" Type="http://schemas.openxmlformats.org/officeDocument/2006/relationships/slideLayout" Target="../slideLayouts/slideLayout177.xml"/><Relationship Id="rId3" Type="http://schemas.openxmlformats.org/officeDocument/2006/relationships/slideLayout" Target="../slideLayouts/slideLayout82.xml"/><Relationship Id="rId25" Type="http://schemas.openxmlformats.org/officeDocument/2006/relationships/slideLayout" Target="../slideLayouts/slideLayout104.xml"/><Relationship Id="rId46" Type="http://schemas.openxmlformats.org/officeDocument/2006/relationships/slideLayout" Target="../slideLayouts/slideLayout125.xml"/><Relationship Id="rId67" Type="http://schemas.openxmlformats.org/officeDocument/2006/relationships/slideLayout" Target="../slideLayouts/slideLayout146.xml"/><Relationship Id="rId20" Type="http://schemas.openxmlformats.org/officeDocument/2006/relationships/slideLayout" Target="../slideLayouts/slideLayout99.xml"/><Relationship Id="rId41" Type="http://schemas.openxmlformats.org/officeDocument/2006/relationships/slideLayout" Target="../slideLayouts/slideLayout120.xml"/><Relationship Id="rId62" Type="http://schemas.openxmlformats.org/officeDocument/2006/relationships/slideLayout" Target="../slideLayouts/slideLayout141.xml"/><Relationship Id="rId83" Type="http://schemas.openxmlformats.org/officeDocument/2006/relationships/slideLayout" Target="../slideLayouts/slideLayout162.xml"/><Relationship Id="rId88" Type="http://schemas.openxmlformats.org/officeDocument/2006/relationships/slideLayout" Target="../slideLayouts/slideLayout167.xml"/><Relationship Id="rId111" Type="http://schemas.openxmlformats.org/officeDocument/2006/relationships/slideLayout" Target="../slideLayouts/slideLayout1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slideLayout" Target="../slideLayouts/slideLayout244.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slideLayout" Target="../slideLayouts/slideLayout243.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29" Type="http://schemas.openxmlformats.org/officeDocument/2006/relationships/theme" Target="../theme/theme6.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28" Type="http://schemas.openxmlformats.org/officeDocument/2006/relationships/slideLayout" Target="../slideLayouts/slideLayout246.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 Id="rId27" Type="http://schemas.openxmlformats.org/officeDocument/2006/relationships/slideLayout" Target="../slideLayouts/slideLayout245.xml"/><Relationship Id="rId30" Type="http://schemas.openxmlformats.org/officeDocument/2006/relationships/image" Target="../media/image39.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3">
            <a:extLst>
              <a:ext uri="{FF2B5EF4-FFF2-40B4-BE49-F238E27FC236}">
                <a16:creationId xmlns:a16="http://schemas.microsoft.com/office/drawing/2014/main" id="{3884D435-F0C4-9FA7-FFB0-4758053401E5}"/>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108050574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90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4" name="TextBox 3">
            <a:extLst>
              <a:ext uri="{FF2B5EF4-FFF2-40B4-BE49-F238E27FC236}">
                <a16:creationId xmlns:a16="http://schemas.microsoft.com/office/drawing/2014/main" id="{3884D435-F0C4-9FA7-FFB0-4758053401E5}"/>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04766521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6" r:id="rId3"/>
    <p:sldLayoutId id="2147483707" r:id="rId4"/>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
        <p:nvSpPr>
          <p:cNvPr id="6" name="TextBox 3">
            <a:extLst>
              <a:ext uri="{FF2B5EF4-FFF2-40B4-BE49-F238E27FC236}">
                <a16:creationId xmlns:a16="http://schemas.microsoft.com/office/drawing/2014/main" id="{3884D435-F0C4-9FA7-FFB0-4758053401E5}"/>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426912778"/>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3" r:id="rId35"/>
    <p:sldLayoutId id="2147483744" r:id="rId36"/>
    <p:sldLayoutId id="2147483745" r:id="rId37"/>
    <p:sldLayoutId id="2147483746" r:id="rId38"/>
    <p:sldLayoutId id="2147483747" r:id="rId39"/>
    <p:sldLayoutId id="2147483748" r:id="rId40"/>
    <p:sldLayoutId id="2147483749" r:id="rId41"/>
    <p:sldLayoutId id="2147483750" r:id="rId42"/>
    <p:sldLayoutId id="2147483751" r:id="rId43"/>
    <p:sldLayoutId id="2147483752" r:id="rId44"/>
    <p:sldLayoutId id="2147483753" r:id="rId45"/>
    <p:sldLayoutId id="2147483754" r:id="rId46"/>
    <p:sldLayoutId id="2147483755" r:id="rId47"/>
    <p:sldLayoutId id="2147483756" r:id="rId48"/>
    <p:sldLayoutId id="2147483757" r:id="rId49"/>
    <p:sldLayoutId id="2147483758" r:id="rId50"/>
    <p:sldLayoutId id="2147483759"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91CFED-C8A3-C6FB-40A2-C60F3FEB50F2}"/>
              </a:ext>
              <a:ext uri="{C183D7F6-B498-43B3-948B-1728B52AA6E4}">
                <adec:decorative xmlns:adec="http://schemas.microsoft.com/office/drawing/2017/decorative" val="0"/>
              </a:ext>
            </a:extLst>
          </p:cNvPr>
          <p:cNvPicPr>
            <a:picLocks noChangeAspect="1"/>
          </p:cNvPicPr>
          <p:nvPr userDrawn="1"/>
        </p:nvPicPr>
        <p:blipFill rotWithShape="1">
          <a:blip r:embed="rId115"/>
          <a:srcRect l="762"/>
          <a:stretch/>
        </p:blipFill>
        <p:spPr>
          <a:xfrm rot="5400000">
            <a:off x="9464500" y="2843773"/>
            <a:ext cx="6858000" cy="1170455"/>
          </a:xfrm>
          <a:prstGeom prst="rect">
            <a:avLst/>
          </a:prstGeom>
        </p:spPr>
      </p:pic>
      <p:sp>
        <p:nvSpPr>
          <p:cNvPr id="6" name="TextBox 3">
            <a:extLst>
              <a:ext uri="{FF2B5EF4-FFF2-40B4-BE49-F238E27FC236}">
                <a16:creationId xmlns:a16="http://schemas.microsoft.com/office/drawing/2014/main" id="{3884D435-F0C4-9FA7-FFB0-4758053401E5}"/>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91161789"/>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 id="2147483799" r:id="rId39"/>
    <p:sldLayoutId id="2147483800" r:id="rId40"/>
    <p:sldLayoutId id="2147483801" r:id="rId41"/>
    <p:sldLayoutId id="2147483802" r:id="rId42"/>
    <p:sldLayoutId id="2147483803" r:id="rId43"/>
    <p:sldLayoutId id="2147483804" r:id="rId44"/>
    <p:sldLayoutId id="2147483805" r:id="rId45"/>
    <p:sldLayoutId id="2147483806" r:id="rId46"/>
    <p:sldLayoutId id="2147483807" r:id="rId47"/>
    <p:sldLayoutId id="2147483808" r:id="rId48"/>
    <p:sldLayoutId id="2147483809" r:id="rId49"/>
    <p:sldLayoutId id="2147483810" r:id="rId50"/>
    <p:sldLayoutId id="2147483811" r:id="rId51"/>
    <p:sldLayoutId id="2147483812" r:id="rId52"/>
    <p:sldLayoutId id="2147483813" r:id="rId53"/>
    <p:sldLayoutId id="2147483814" r:id="rId54"/>
    <p:sldLayoutId id="2147483815" r:id="rId55"/>
    <p:sldLayoutId id="2147483816" r:id="rId56"/>
    <p:sldLayoutId id="2147483817" r:id="rId57"/>
    <p:sldLayoutId id="2147483818" r:id="rId58"/>
    <p:sldLayoutId id="2147483819" r:id="rId59"/>
    <p:sldLayoutId id="2147483820" r:id="rId60"/>
    <p:sldLayoutId id="2147483821" r:id="rId61"/>
    <p:sldLayoutId id="2147483822" r:id="rId62"/>
    <p:sldLayoutId id="2147483823" r:id="rId63"/>
    <p:sldLayoutId id="2147483824" r:id="rId64"/>
    <p:sldLayoutId id="2147483825" r:id="rId65"/>
    <p:sldLayoutId id="2147483826" r:id="rId66"/>
    <p:sldLayoutId id="2147483827" r:id="rId67"/>
    <p:sldLayoutId id="2147483828" r:id="rId68"/>
    <p:sldLayoutId id="2147483829" r:id="rId69"/>
    <p:sldLayoutId id="2147483830" r:id="rId70"/>
    <p:sldLayoutId id="2147483831" r:id="rId71"/>
    <p:sldLayoutId id="2147483832" r:id="rId72"/>
    <p:sldLayoutId id="2147483833" r:id="rId73"/>
    <p:sldLayoutId id="2147483834" r:id="rId74"/>
    <p:sldLayoutId id="2147483835" r:id="rId75"/>
    <p:sldLayoutId id="2147483836" r:id="rId76"/>
    <p:sldLayoutId id="2147483837" r:id="rId77"/>
    <p:sldLayoutId id="2147483838" r:id="rId78"/>
    <p:sldLayoutId id="2147483839" r:id="rId79"/>
    <p:sldLayoutId id="2147483840" r:id="rId80"/>
    <p:sldLayoutId id="2147483841" r:id="rId81"/>
    <p:sldLayoutId id="2147483842" r:id="rId82"/>
    <p:sldLayoutId id="2147483843" r:id="rId83"/>
    <p:sldLayoutId id="2147483844" r:id="rId84"/>
    <p:sldLayoutId id="2147483845" r:id="rId85"/>
    <p:sldLayoutId id="2147483846" r:id="rId86"/>
    <p:sldLayoutId id="2147483847" r:id="rId87"/>
    <p:sldLayoutId id="2147483848" r:id="rId88"/>
    <p:sldLayoutId id="2147483849" r:id="rId89"/>
    <p:sldLayoutId id="2147483850" r:id="rId90"/>
    <p:sldLayoutId id="2147483851" r:id="rId91"/>
    <p:sldLayoutId id="2147483852" r:id="rId92"/>
    <p:sldLayoutId id="2147483853" r:id="rId93"/>
    <p:sldLayoutId id="2147483854" r:id="rId94"/>
    <p:sldLayoutId id="2147483855" r:id="rId95"/>
    <p:sldLayoutId id="2147483856" r:id="rId96"/>
    <p:sldLayoutId id="2147483857" r:id="rId97"/>
    <p:sldLayoutId id="2147483858" r:id="rId98"/>
    <p:sldLayoutId id="2147483859" r:id="rId99"/>
    <p:sldLayoutId id="2147483860" r:id="rId100"/>
    <p:sldLayoutId id="2147483861" r:id="rId101"/>
    <p:sldLayoutId id="2147483862" r:id="rId102"/>
    <p:sldLayoutId id="2147483863" r:id="rId103"/>
    <p:sldLayoutId id="2147483864" r:id="rId104"/>
    <p:sldLayoutId id="2147483865" r:id="rId105"/>
    <p:sldLayoutId id="2147483866" r:id="rId106"/>
    <p:sldLayoutId id="2147483867" r:id="rId107"/>
    <p:sldLayoutId id="2147483868" r:id="rId108"/>
    <p:sldLayoutId id="2147483869" r:id="rId109"/>
    <p:sldLayoutId id="2147483870" r:id="rId110"/>
    <p:sldLayoutId id="2147483871" r:id="rId111"/>
    <p:sldLayoutId id="2147483872" r:id="rId112"/>
    <p:sldLayoutId id="2147483873" r:id="rId1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3">
            <a:extLst>
              <a:ext uri="{FF2B5EF4-FFF2-40B4-BE49-F238E27FC236}">
                <a16:creationId xmlns:a16="http://schemas.microsoft.com/office/drawing/2014/main" id="{3884D435-F0C4-9FA7-FFB0-4758053401E5}"/>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666400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 id="2147483888" r:id="rId14"/>
    <p:sldLayoutId id="2147483889" r:id="rId15"/>
    <p:sldLayoutId id="2147483890" r:id="rId16"/>
    <p:sldLayoutId id="2147483891" r:id="rId17"/>
    <p:sldLayoutId id="2147483892" r:id="rId18"/>
    <p:sldLayoutId id="2147483893" r:id="rId19"/>
    <p:sldLayoutId id="2147483894" r:id="rId20"/>
    <p:sldLayoutId id="2147483895" r:id="rId21"/>
    <p:sldLayoutId id="2147483896" r:id="rId22"/>
    <p:sldLayoutId id="2147483897" r:id="rId23"/>
    <p:sldLayoutId id="2147483898" r:id="rId24"/>
    <p:sldLayoutId id="2147483899" r:id="rId25"/>
    <p:sldLayoutId id="2147483900"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6E6E6"/>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3">
            <a:extLst>
              <a:ext uri="{FF2B5EF4-FFF2-40B4-BE49-F238E27FC236}">
                <a16:creationId xmlns:a16="http://schemas.microsoft.com/office/drawing/2014/main" id="{3884D435-F0C4-9FA7-FFB0-4758053401E5}"/>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462673033"/>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 id="2147483920" r:id="rId18"/>
    <p:sldLayoutId id="2147483921" r:id="rId19"/>
    <p:sldLayoutId id="2147483922" r:id="rId20"/>
    <p:sldLayoutId id="2147483923" r:id="rId21"/>
    <p:sldLayoutId id="2147483924" r:id="rId22"/>
    <p:sldLayoutId id="2147483925" r:id="rId23"/>
    <p:sldLayoutId id="2147483926" r:id="rId24"/>
    <p:sldLayoutId id="2147483927" r:id="rId25"/>
    <p:sldLayoutId id="2147483928" r:id="rId26"/>
    <p:sldLayoutId id="2147483929" r:id="rId27"/>
    <p:sldLayoutId id="2147483930"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png"/><Relationship Id="rId16" Type="http://schemas.openxmlformats.org/officeDocument/2006/relationships/image" Target="../media/image69.svg"/><Relationship Id="rId1" Type="http://schemas.openxmlformats.org/officeDocument/2006/relationships/slideLayout" Target="../slideLayouts/slideLayout4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71.png"/></Relationships>
</file>

<file path=ppt/slides/_rels/slide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4.xml"/></Relationships>
</file>

<file path=ppt/slides/_rels/slide15.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16.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79.emf"/><Relationship Id="rId5" Type="http://schemas.openxmlformats.org/officeDocument/2006/relationships/image" Target="../media/image74.emf"/><Relationship Id="rId4" Type="http://schemas.openxmlformats.org/officeDocument/2006/relationships/image" Target="../media/image78.emf"/></Relationships>
</file>

<file path=ppt/slides/_rels/slide1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0.emf"/><Relationship Id="rId7" Type="http://schemas.openxmlformats.org/officeDocument/2006/relationships/image" Target="../media/image82.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75.emf"/><Relationship Id="rId5" Type="http://schemas.openxmlformats.org/officeDocument/2006/relationships/image" Target="../media/image81.emf"/><Relationship Id="rId4" Type="http://schemas.openxmlformats.org/officeDocument/2006/relationships/image" Target="../media/image79.emf"/></Relationships>
</file>

<file path=ppt/slides/_rels/slide18.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image" Target="../media/image80.emf"/><Relationship Id="rId7" Type="http://schemas.openxmlformats.org/officeDocument/2006/relationships/image" Target="../media/image78.emf"/><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82.emf"/><Relationship Id="rId5" Type="http://schemas.openxmlformats.org/officeDocument/2006/relationships/image" Target="../media/image73.emf"/><Relationship Id="rId10" Type="http://schemas.openxmlformats.org/officeDocument/2006/relationships/image" Target="../media/image81.emf"/><Relationship Id="rId4" Type="http://schemas.openxmlformats.org/officeDocument/2006/relationships/image" Target="../media/image79.emf"/><Relationship Id="rId9"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89.xml"/><Relationship Id="rId4" Type="http://schemas.openxmlformats.org/officeDocument/2006/relationships/image" Target="../media/image84.emf"/></Relationships>
</file>

<file path=ppt/slides/_rels/slide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3.xml"/></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hyperlink" Target="https://azure.microsoft.com/en-us/pricing/details/bandwidth/#pricing" TargetMode="External"/><Relationship Id="rId2" Type="http://schemas.openxmlformats.org/officeDocument/2006/relationships/notesSlide" Target="../notesSlides/notesSlide18.xml"/><Relationship Id="rId1" Type="http://schemas.openxmlformats.org/officeDocument/2006/relationships/slideLayout" Target="../slideLayouts/slideLayout214.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2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84.emf"/></Relationships>
</file>

<file path=ppt/slides/_rels/slide26.xml.rels><?xml version="1.0" encoding="UTF-8" standalone="yes"?>
<Relationships xmlns="http://schemas.openxmlformats.org/package/2006/relationships"><Relationship Id="rId3" Type="http://schemas.openxmlformats.org/officeDocument/2006/relationships/hyperlink" Target="https://aka.ms/fabric-webinar-series" TargetMode="External"/><Relationship Id="rId2" Type="http://schemas.openxmlformats.org/officeDocument/2006/relationships/hyperlink" Target="https://aka.ms/try-fabric" TargetMode="External"/><Relationship Id="rId1" Type="http://schemas.openxmlformats.org/officeDocument/2006/relationships/slideLayout" Target="../slideLayouts/slideLayout17.xml"/><Relationship Id="rId5" Type="http://schemas.openxmlformats.org/officeDocument/2006/relationships/hyperlink" Target="https://aka.ms/Getting-Started-eBook" TargetMode="External"/><Relationship Id="rId4" Type="http://schemas.openxmlformats.org/officeDocument/2006/relationships/hyperlink" Target="https://aka.ms/fabric-tech-blo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84.emf"/></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48.sv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5 Ribbons are beginning to flow in the page">
            <a:extLst>
              <a:ext uri="{FF2B5EF4-FFF2-40B4-BE49-F238E27FC236}">
                <a16:creationId xmlns:a16="http://schemas.microsoft.com/office/drawing/2014/main" id="{925678F0-785C-F979-BFFB-F16F56784611}"/>
              </a:ext>
            </a:extLst>
          </p:cNvPr>
          <p:cNvPicPr>
            <a:picLocks noChangeAspect="1"/>
          </p:cNvPicPr>
          <p:nvPr/>
        </p:nvPicPr>
        <p:blipFill rotWithShape="1">
          <a:blip r:embed="rId3"/>
          <a:srcRect l="18759" t="13129" r="26406" b="13276"/>
          <a:stretch/>
        </p:blipFill>
        <p:spPr>
          <a:xfrm>
            <a:off x="3107779" y="0"/>
            <a:ext cx="9084221" cy="6858000"/>
          </a:xfrm>
          <a:prstGeom prst="rect">
            <a:avLst/>
          </a:prstGeom>
        </p:spPr>
      </p:pic>
      <p:sp>
        <p:nvSpPr>
          <p:cNvPr id="9" name="Title 2">
            <a:extLst>
              <a:ext uri="{FF2B5EF4-FFF2-40B4-BE49-F238E27FC236}">
                <a16:creationId xmlns:a16="http://schemas.microsoft.com/office/drawing/2014/main" id="{63575F5B-DC6A-2CCA-7D3E-BAE09D97221A}"/>
              </a:ext>
            </a:extLst>
          </p:cNvPr>
          <p:cNvSpPr txBox="1">
            <a:spLocks noGrp="1"/>
          </p:cNvSpPr>
          <p:nvPr>
            <p:ph type="title" idx="4294967295"/>
          </p:nvPr>
        </p:nvSpPr>
        <p:spPr>
          <a:xfrm>
            <a:off x="4069080" y="4732785"/>
            <a:ext cx="4880956" cy="714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rPr>
              <a:t>Microsoft Fabric</a:t>
            </a:r>
          </a:p>
        </p:txBody>
      </p:sp>
      <p:sp>
        <p:nvSpPr>
          <p:cNvPr id="4" name="TextBox 3">
            <a:extLst>
              <a:ext uri="{FF2B5EF4-FFF2-40B4-BE49-F238E27FC236}">
                <a16:creationId xmlns:a16="http://schemas.microsoft.com/office/drawing/2014/main" id="{E8521D73-A717-78A1-246A-9F7813849745}"/>
              </a:ext>
            </a:extLst>
          </p:cNvPr>
          <p:cNvSpPr txBox="1"/>
          <p:nvPr/>
        </p:nvSpPr>
        <p:spPr>
          <a:xfrm>
            <a:off x="4017963" y="5262213"/>
            <a:ext cx="6118224" cy="369332"/>
          </a:xfrm>
          <a:prstGeom prst="rect">
            <a:avLst/>
          </a:prstGeom>
          <a:noFill/>
        </p:spPr>
        <p:txBody>
          <a:bodyPr wrap="square">
            <a:spAutoFit/>
          </a:bodyPr>
          <a:lstStyle/>
          <a:p>
            <a:r>
              <a:rPr lang="en-US" dirty="0">
                <a:solidFill>
                  <a:schemeClr val="bg1"/>
                </a:solidFill>
              </a:rPr>
              <a:t>Jason Eisenzimmer – Technical Specialist</a:t>
            </a:r>
          </a:p>
        </p:txBody>
      </p:sp>
    </p:spTree>
    <p:extLst>
      <p:ext uri="{BB962C8B-B14F-4D97-AF65-F5344CB8AC3E}">
        <p14:creationId xmlns:p14="http://schemas.microsoft.com/office/powerpoint/2010/main" val="284638268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C5EED-F9D4-4203-B2E0-AF9DA68DCB95}"/>
              </a:ext>
            </a:extLst>
          </p:cNvPr>
          <p:cNvSpPr>
            <a:spLocks noGrp="1"/>
          </p:cNvSpPr>
          <p:nvPr>
            <p:ph type="title"/>
          </p:nvPr>
        </p:nvSpPr>
        <p:spPr/>
        <p:txBody>
          <a:bodyPr/>
          <a:lstStyle/>
          <a:p>
            <a:pPr algn="l"/>
            <a:r>
              <a:rPr lang="en-US"/>
              <a:t>Microsoft Fabric</a:t>
            </a:r>
          </a:p>
        </p:txBody>
      </p:sp>
      <p:sp>
        <p:nvSpPr>
          <p:cNvPr id="13" name="Text Placeholder 12">
            <a:extLst>
              <a:ext uri="{FF2B5EF4-FFF2-40B4-BE49-F238E27FC236}">
                <a16:creationId xmlns:a16="http://schemas.microsoft.com/office/drawing/2014/main" id="{F6439FD6-50A7-A0E3-4258-34AF9E7D2956}"/>
              </a:ext>
            </a:extLst>
          </p:cNvPr>
          <p:cNvSpPr>
            <a:spLocks noGrp="1"/>
          </p:cNvSpPr>
          <p:nvPr>
            <p:ph type="body" sz="quarter" idx="10"/>
          </p:nvPr>
        </p:nvSpPr>
        <p:spPr>
          <a:xfrm>
            <a:off x="586738" y="515087"/>
            <a:ext cx="11018520" cy="430887"/>
          </a:xfrm>
        </p:spPr>
        <p:txBody>
          <a:bodyPr/>
          <a:lstStyle/>
          <a:p>
            <a:r>
              <a:rPr lang="en-US">
                <a:solidFill>
                  <a:srgbClr val="49C5B1"/>
                </a:solidFill>
              </a:rPr>
              <a:t>“It just works"</a:t>
            </a:r>
          </a:p>
        </p:txBody>
      </p:sp>
      <p:grpSp>
        <p:nvGrpSpPr>
          <p:cNvPr id="52" name="Group 51">
            <a:extLst>
              <a:ext uri="{FF2B5EF4-FFF2-40B4-BE49-F238E27FC236}">
                <a16:creationId xmlns:a16="http://schemas.microsoft.com/office/drawing/2014/main" id="{655CECC6-8312-C9CD-A025-2D73A96B610A}"/>
              </a:ext>
              <a:ext uri="{C183D7F6-B498-43B3-948B-1728B52AA6E4}">
                <adec:decorative xmlns:adec="http://schemas.microsoft.com/office/drawing/2017/decorative" val="1"/>
              </a:ext>
            </a:extLst>
          </p:cNvPr>
          <p:cNvGrpSpPr/>
          <p:nvPr/>
        </p:nvGrpSpPr>
        <p:grpSpPr>
          <a:xfrm>
            <a:off x="646881" y="1993943"/>
            <a:ext cx="1828800" cy="3800512"/>
            <a:chOff x="979665" y="2017714"/>
            <a:chExt cx="3271040" cy="3800512"/>
          </a:xfrm>
        </p:grpSpPr>
        <p:sp>
          <p:nvSpPr>
            <p:cNvPr id="6" name="Rounded Rectangle 5">
              <a:extLst>
                <a:ext uri="{FF2B5EF4-FFF2-40B4-BE49-F238E27FC236}">
                  <a16:creationId xmlns:a16="http://schemas.microsoft.com/office/drawing/2014/main" id="{9D10DDDD-C226-8C25-D177-BBA456D6E924}"/>
                </a:ext>
                <a:ext uri="{C183D7F6-B498-43B3-948B-1728B52AA6E4}">
                  <adec:decorative xmlns:adec="http://schemas.microsoft.com/office/drawing/2017/decorative" val="1"/>
                </a:ext>
              </a:extLst>
            </p:cNvPr>
            <p:cNvSpPr/>
            <p:nvPr/>
          </p:nvSpPr>
          <p:spPr bwMode="auto">
            <a:xfrm>
              <a:off x="979665" y="2017714"/>
              <a:ext cx="3271039" cy="3800512"/>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5" name="Rectangle 14">
              <a:extLst>
                <a:ext uri="{FF2B5EF4-FFF2-40B4-BE49-F238E27FC236}">
                  <a16:creationId xmlns:a16="http://schemas.microsoft.com/office/drawing/2014/main" id="{06F050D0-E16B-53D6-8102-920B65674DF2}"/>
                </a:ext>
              </a:extLst>
            </p:cNvPr>
            <p:cNvSpPr>
              <a:spLocks/>
            </p:cNvSpPr>
            <p:nvPr/>
          </p:nvSpPr>
          <p:spPr>
            <a:xfrm>
              <a:off x="979665" y="3505560"/>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Frictionless onboarding</a:t>
              </a:r>
            </a:p>
          </p:txBody>
        </p:sp>
        <p:sp>
          <p:nvSpPr>
            <p:cNvPr id="16" name="Rectangle 15">
              <a:extLst>
                <a:ext uri="{FF2B5EF4-FFF2-40B4-BE49-F238E27FC236}">
                  <a16:creationId xmlns:a16="http://schemas.microsoft.com/office/drawing/2014/main" id="{23A2F9CB-6021-AE6D-A158-E6B1AF7C63D1}"/>
                </a:ext>
              </a:extLst>
            </p:cNvPr>
            <p:cNvSpPr>
              <a:spLocks/>
            </p:cNvSpPr>
            <p:nvPr/>
          </p:nvSpPr>
          <p:spPr>
            <a:xfrm>
              <a:off x="979665" y="5069778"/>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Quick results w/ Intuitive UX</a:t>
              </a:r>
            </a:p>
          </p:txBody>
        </p:sp>
        <p:sp>
          <p:nvSpPr>
            <p:cNvPr id="21" name="Rectangle 20">
              <a:extLst>
                <a:ext uri="{FF2B5EF4-FFF2-40B4-BE49-F238E27FC236}">
                  <a16:creationId xmlns:a16="http://schemas.microsoft.com/office/drawing/2014/main" id="{1185EC44-DE05-B397-B01E-8A024C421039}"/>
                </a:ext>
              </a:extLst>
            </p:cNvPr>
            <p:cNvSpPr>
              <a:spLocks/>
            </p:cNvSpPr>
            <p:nvPr/>
          </p:nvSpPr>
          <p:spPr>
            <a:xfrm>
              <a:off x="979665" y="4286062"/>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Instant provisioning</a:t>
              </a:r>
            </a:p>
          </p:txBody>
        </p:sp>
        <p:sp>
          <p:nvSpPr>
            <p:cNvPr id="24" name="TextBox 23">
              <a:extLst>
                <a:ext uri="{FF2B5EF4-FFF2-40B4-BE49-F238E27FC236}">
                  <a16:creationId xmlns:a16="http://schemas.microsoft.com/office/drawing/2014/main" id="{F01546B4-FB92-2B8E-EAC6-D95025453E47}"/>
                </a:ext>
              </a:extLst>
            </p:cNvPr>
            <p:cNvSpPr txBox="1"/>
            <p:nvPr/>
          </p:nvSpPr>
          <p:spPr>
            <a:xfrm>
              <a:off x="979665" y="2598315"/>
              <a:ext cx="327104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rPr>
                <a:t>5x5</a:t>
              </a:r>
            </a:p>
          </p:txBody>
        </p:sp>
        <p:cxnSp>
          <p:nvCxnSpPr>
            <p:cNvPr id="10" name="Straight Connector 9">
              <a:extLst>
                <a:ext uri="{FF2B5EF4-FFF2-40B4-BE49-F238E27FC236}">
                  <a16:creationId xmlns:a16="http://schemas.microsoft.com/office/drawing/2014/main" id="{1CDDB279-EB78-DB23-5E53-422511B18388}"/>
                </a:ext>
                <a:ext uri="{C183D7F6-B498-43B3-948B-1728B52AA6E4}">
                  <adec:decorative xmlns:adec="http://schemas.microsoft.com/office/drawing/2017/decorative" val="1"/>
                </a:ext>
              </a:extLst>
            </p:cNvPr>
            <p:cNvCxnSpPr>
              <a:cxnSpLocks/>
            </p:cNvCxnSpPr>
            <p:nvPr/>
          </p:nvCxnSpPr>
          <p:spPr>
            <a:xfrm>
              <a:off x="979665" y="4181949"/>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499F61A-B847-AC16-4325-AA7AB9DEB4C9}"/>
                </a:ext>
                <a:ext uri="{C183D7F6-B498-43B3-948B-1728B52AA6E4}">
                  <adec:decorative xmlns:adec="http://schemas.microsoft.com/office/drawing/2017/decorative" val="1"/>
                </a:ext>
              </a:extLst>
            </p:cNvPr>
            <p:cNvCxnSpPr>
              <a:cxnSpLocks/>
            </p:cNvCxnSpPr>
            <p:nvPr/>
          </p:nvCxnSpPr>
          <p:spPr>
            <a:xfrm>
              <a:off x="979665" y="4964594"/>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10F53600-FAF5-B1BA-5EE1-BCEDE7B941A1}"/>
              </a:ext>
              <a:ext uri="{C183D7F6-B498-43B3-948B-1728B52AA6E4}">
                <adec:decorative xmlns:adec="http://schemas.microsoft.com/office/drawing/2017/decorative" val="1"/>
              </a:ext>
            </a:extLst>
          </p:cNvPr>
          <p:cNvGrpSpPr/>
          <p:nvPr/>
        </p:nvGrpSpPr>
        <p:grpSpPr>
          <a:xfrm>
            <a:off x="5181599" y="1993943"/>
            <a:ext cx="1828800" cy="3800512"/>
            <a:chOff x="4460481" y="2017714"/>
            <a:chExt cx="3271040" cy="3800512"/>
          </a:xfrm>
        </p:grpSpPr>
        <p:sp>
          <p:nvSpPr>
            <p:cNvPr id="7" name="Rounded Rectangle 6">
              <a:extLst>
                <a:ext uri="{FF2B5EF4-FFF2-40B4-BE49-F238E27FC236}">
                  <a16:creationId xmlns:a16="http://schemas.microsoft.com/office/drawing/2014/main" id="{61F74D99-7BF3-4856-4F2D-D334D0419CFA}"/>
                </a:ext>
                <a:ext uri="{C183D7F6-B498-43B3-948B-1728B52AA6E4}">
                  <adec:decorative xmlns:adec="http://schemas.microsoft.com/office/drawing/2017/decorative" val="1"/>
                </a:ext>
              </a:extLst>
            </p:cNvPr>
            <p:cNvSpPr/>
            <p:nvPr/>
          </p:nvSpPr>
          <p:spPr bwMode="auto">
            <a:xfrm>
              <a:off x="4460481" y="2017714"/>
              <a:ext cx="3271039" cy="3800512"/>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7" name="Rectangle 16">
              <a:extLst>
                <a:ext uri="{FF2B5EF4-FFF2-40B4-BE49-F238E27FC236}">
                  <a16:creationId xmlns:a16="http://schemas.microsoft.com/office/drawing/2014/main" id="{08E4E525-2D2E-1125-DC63-9229B9A080FD}"/>
                </a:ext>
              </a:extLst>
            </p:cNvPr>
            <p:cNvSpPr>
              <a:spLocks/>
            </p:cNvSpPr>
            <p:nvPr/>
          </p:nvSpPr>
          <p:spPr>
            <a:xfrm>
              <a:off x="4460481" y="3500024"/>
              <a:ext cx="3271039" cy="572277"/>
            </a:xfrm>
            <a:prstGeom prst="rect">
              <a:avLst/>
            </a:prstGeom>
            <a:noFill/>
            <a:ln w="10795" cap="flat" cmpd="sng" algn="ctr">
              <a:noFill/>
              <a:prstDash val="solid"/>
            </a:ln>
            <a:effectLst/>
          </p:spPr>
          <p:txBody>
            <a:bodyPr rtlCol="0" anchor="ctr"/>
            <a:lstStyle/>
            <a:p>
              <a:pPr marL="11113"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Minimal knobs</a:t>
              </a:r>
            </a:p>
          </p:txBody>
        </p:sp>
        <p:sp>
          <p:nvSpPr>
            <p:cNvPr id="18" name="Rectangle 17">
              <a:extLst>
                <a:ext uri="{FF2B5EF4-FFF2-40B4-BE49-F238E27FC236}">
                  <a16:creationId xmlns:a16="http://schemas.microsoft.com/office/drawing/2014/main" id="{77A734F8-DEFA-44E3-6DC7-5B4DCDF66586}"/>
                </a:ext>
              </a:extLst>
            </p:cNvPr>
            <p:cNvSpPr>
              <a:spLocks/>
            </p:cNvSpPr>
            <p:nvPr/>
          </p:nvSpPr>
          <p:spPr>
            <a:xfrm>
              <a:off x="4460481" y="4275687"/>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Auto optimized</a:t>
              </a:r>
            </a:p>
          </p:txBody>
        </p:sp>
        <p:sp>
          <p:nvSpPr>
            <p:cNvPr id="19" name="Rectangle 18">
              <a:extLst>
                <a:ext uri="{FF2B5EF4-FFF2-40B4-BE49-F238E27FC236}">
                  <a16:creationId xmlns:a16="http://schemas.microsoft.com/office/drawing/2014/main" id="{749AA170-6276-2DC9-667E-22131968F5ED}"/>
                </a:ext>
              </a:extLst>
            </p:cNvPr>
            <p:cNvSpPr>
              <a:spLocks/>
            </p:cNvSpPr>
            <p:nvPr/>
          </p:nvSpPr>
          <p:spPr>
            <a:xfrm>
              <a:off x="4460481" y="5069778"/>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Auto integrated</a:t>
              </a:r>
            </a:p>
          </p:txBody>
        </p:sp>
        <p:sp>
          <p:nvSpPr>
            <p:cNvPr id="32" name="TextBox 31">
              <a:extLst>
                <a:ext uri="{FF2B5EF4-FFF2-40B4-BE49-F238E27FC236}">
                  <a16:creationId xmlns:a16="http://schemas.microsoft.com/office/drawing/2014/main" id="{69BC0FD3-D267-B607-ACE3-95A1B0D9CF69}"/>
                </a:ext>
              </a:extLst>
            </p:cNvPr>
            <p:cNvSpPr txBox="1"/>
            <p:nvPr/>
          </p:nvSpPr>
          <p:spPr>
            <a:xfrm>
              <a:off x="4460481" y="2598315"/>
              <a:ext cx="327104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rPr>
                <a:t>One Compute</a:t>
              </a:r>
            </a:p>
          </p:txBody>
        </p:sp>
        <p:cxnSp>
          <p:nvCxnSpPr>
            <p:cNvPr id="12" name="Straight Connector 11">
              <a:extLst>
                <a:ext uri="{FF2B5EF4-FFF2-40B4-BE49-F238E27FC236}">
                  <a16:creationId xmlns:a16="http://schemas.microsoft.com/office/drawing/2014/main" id="{031556D4-FC4D-C849-1A7D-058DA8B51020}"/>
                </a:ext>
                <a:ext uri="{C183D7F6-B498-43B3-948B-1728B52AA6E4}">
                  <adec:decorative xmlns:adec="http://schemas.microsoft.com/office/drawing/2017/decorative" val="1"/>
                </a:ext>
              </a:extLst>
            </p:cNvPr>
            <p:cNvCxnSpPr>
              <a:cxnSpLocks/>
            </p:cNvCxnSpPr>
            <p:nvPr/>
          </p:nvCxnSpPr>
          <p:spPr>
            <a:xfrm>
              <a:off x="4460481" y="4181949"/>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96333B4-38D2-9063-0841-739B9BC3F41D}"/>
                </a:ext>
                <a:ext uri="{C183D7F6-B498-43B3-948B-1728B52AA6E4}">
                  <adec:decorative xmlns:adec="http://schemas.microsoft.com/office/drawing/2017/decorative" val="1"/>
                </a:ext>
              </a:extLst>
            </p:cNvPr>
            <p:cNvCxnSpPr>
              <a:cxnSpLocks/>
            </p:cNvCxnSpPr>
            <p:nvPr/>
          </p:nvCxnSpPr>
          <p:spPr>
            <a:xfrm>
              <a:off x="4460481" y="4964594"/>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AA7D48A-F8FA-86BE-4567-E595764CB98E}"/>
              </a:ext>
              <a:ext uri="{C183D7F6-B498-43B3-948B-1728B52AA6E4}">
                <adec:decorative xmlns:adec="http://schemas.microsoft.com/office/drawing/2017/decorative" val="1"/>
              </a:ext>
            </a:extLst>
          </p:cNvPr>
          <p:cNvGrpSpPr/>
          <p:nvPr/>
        </p:nvGrpSpPr>
        <p:grpSpPr>
          <a:xfrm>
            <a:off x="2914240" y="1993943"/>
            <a:ext cx="1828800" cy="3800512"/>
            <a:chOff x="979665" y="2017714"/>
            <a:chExt cx="3271040" cy="3800512"/>
          </a:xfrm>
        </p:grpSpPr>
        <p:sp>
          <p:nvSpPr>
            <p:cNvPr id="4" name="Rounded Rectangle 5">
              <a:extLst>
                <a:ext uri="{FF2B5EF4-FFF2-40B4-BE49-F238E27FC236}">
                  <a16:creationId xmlns:a16="http://schemas.microsoft.com/office/drawing/2014/main" id="{11ED40CA-DDE8-10AF-B0B9-138114EB97C1}"/>
                </a:ext>
                <a:ext uri="{C183D7F6-B498-43B3-948B-1728B52AA6E4}">
                  <adec:decorative xmlns:adec="http://schemas.microsoft.com/office/drawing/2017/decorative" val="1"/>
                </a:ext>
              </a:extLst>
            </p:cNvPr>
            <p:cNvSpPr/>
            <p:nvPr/>
          </p:nvSpPr>
          <p:spPr bwMode="auto">
            <a:xfrm>
              <a:off x="979665" y="2017714"/>
              <a:ext cx="3271039" cy="3800512"/>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3B62FA9E-CCBE-EFCF-9400-474DA0B5C427}"/>
                </a:ext>
              </a:extLst>
            </p:cNvPr>
            <p:cNvSpPr>
              <a:spLocks/>
            </p:cNvSpPr>
            <p:nvPr/>
          </p:nvSpPr>
          <p:spPr>
            <a:xfrm>
              <a:off x="979665" y="3505560"/>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Predictable Cost</a:t>
              </a:r>
            </a:p>
          </p:txBody>
        </p:sp>
        <p:sp>
          <p:nvSpPr>
            <p:cNvPr id="9" name="Rectangle 8">
              <a:extLst>
                <a:ext uri="{FF2B5EF4-FFF2-40B4-BE49-F238E27FC236}">
                  <a16:creationId xmlns:a16="http://schemas.microsoft.com/office/drawing/2014/main" id="{4E6746A5-200E-9363-F28E-E47B67A88872}"/>
                </a:ext>
              </a:extLst>
            </p:cNvPr>
            <p:cNvSpPr>
              <a:spLocks/>
            </p:cNvSpPr>
            <p:nvPr/>
          </p:nvSpPr>
          <p:spPr>
            <a:xfrm>
              <a:off x="979665" y="5069778"/>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Centralized Security</a:t>
              </a:r>
            </a:p>
          </p:txBody>
        </p:sp>
        <p:sp>
          <p:nvSpPr>
            <p:cNvPr id="22" name="Rectangle 21">
              <a:extLst>
                <a:ext uri="{FF2B5EF4-FFF2-40B4-BE49-F238E27FC236}">
                  <a16:creationId xmlns:a16="http://schemas.microsoft.com/office/drawing/2014/main" id="{AE6761BD-7A40-F4D2-D90C-FDBB7C9C01E2}"/>
                </a:ext>
              </a:extLst>
            </p:cNvPr>
            <p:cNvSpPr>
              <a:spLocks/>
            </p:cNvSpPr>
            <p:nvPr/>
          </p:nvSpPr>
          <p:spPr>
            <a:xfrm>
              <a:off x="979665" y="4286062"/>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One Tenant Governance</a:t>
              </a:r>
            </a:p>
          </p:txBody>
        </p:sp>
        <p:sp>
          <p:nvSpPr>
            <p:cNvPr id="23" name="TextBox 22">
              <a:extLst>
                <a:ext uri="{FF2B5EF4-FFF2-40B4-BE49-F238E27FC236}">
                  <a16:creationId xmlns:a16="http://schemas.microsoft.com/office/drawing/2014/main" id="{7D7300AE-391D-2391-CB4C-AEFF1E45F4D6}"/>
                </a:ext>
              </a:extLst>
            </p:cNvPr>
            <p:cNvSpPr txBox="1"/>
            <p:nvPr/>
          </p:nvSpPr>
          <p:spPr>
            <a:xfrm>
              <a:off x="979665" y="2598315"/>
              <a:ext cx="327104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rPr>
                <a:t>SaaS</a:t>
              </a:r>
            </a:p>
          </p:txBody>
        </p:sp>
        <p:cxnSp>
          <p:nvCxnSpPr>
            <p:cNvPr id="27" name="Straight Connector 26">
              <a:extLst>
                <a:ext uri="{FF2B5EF4-FFF2-40B4-BE49-F238E27FC236}">
                  <a16:creationId xmlns:a16="http://schemas.microsoft.com/office/drawing/2014/main" id="{68E45874-100A-1457-AB11-D4DF6D90EB71}"/>
                </a:ext>
                <a:ext uri="{C183D7F6-B498-43B3-948B-1728B52AA6E4}">
                  <adec:decorative xmlns:adec="http://schemas.microsoft.com/office/drawing/2017/decorative" val="1"/>
                </a:ext>
              </a:extLst>
            </p:cNvPr>
            <p:cNvCxnSpPr>
              <a:cxnSpLocks/>
            </p:cNvCxnSpPr>
            <p:nvPr/>
          </p:nvCxnSpPr>
          <p:spPr>
            <a:xfrm>
              <a:off x="979665" y="4181949"/>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6FDFD07-E7E6-FA37-007D-187A7F7D17B3}"/>
                </a:ext>
                <a:ext uri="{C183D7F6-B498-43B3-948B-1728B52AA6E4}">
                  <adec:decorative xmlns:adec="http://schemas.microsoft.com/office/drawing/2017/decorative" val="1"/>
                </a:ext>
              </a:extLst>
            </p:cNvPr>
            <p:cNvCxnSpPr>
              <a:cxnSpLocks/>
            </p:cNvCxnSpPr>
            <p:nvPr/>
          </p:nvCxnSpPr>
          <p:spPr>
            <a:xfrm>
              <a:off x="979665" y="4964594"/>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FD82003-759E-7FBD-3927-40778E9E6A3C}"/>
              </a:ext>
              <a:ext uri="{C183D7F6-B498-43B3-948B-1728B52AA6E4}">
                <adec:decorative xmlns:adec="http://schemas.microsoft.com/office/drawing/2017/decorative" val="1"/>
              </a:ext>
            </a:extLst>
          </p:cNvPr>
          <p:cNvGrpSpPr/>
          <p:nvPr/>
        </p:nvGrpSpPr>
        <p:grpSpPr>
          <a:xfrm>
            <a:off x="7448958" y="1993943"/>
            <a:ext cx="1828800" cy="3800512"/>
            <a:chOff x="979665" y="2017714"/>
            <a:chExt cx="3271040" cy="3800512"/>
          </a:xfrm>
        </p:grpSpPr>
        <p:sp>
          <p:nvSpPr>
            <p:cNvPr id="31" name="Rounded Rectangle 5">
              <a:extLst>
                <a:ext uri="{FF2B5EF4-FFF2-40B4-BE49-F238E27FC236}">
                  <a16:creationId xmlns:a16="http://schemas.microsoft.com/office/drawing/2014/main" id="{8BFD2712-95B7-ED3E-27EA-70190EE4D464}"/>
                </a:ext>
                <a:ext uri="{C183D7F6-B498-43B3-948B-1728B52AA6E4}">
                  <adec:decorative xmlns:adec="http://schemas.microsoft.com/office/drawing/2017/decorative" val="1"/>
                </a:ext>
              </a:extLst>
            </p:cNvPr>
            <p:cNvSpPr/>
            <p:nvPr/>
          </p:nvSpPr>
          <p:spPr bwMode="auto">
            <a:xfrm>
              <a:off x="979665" y="2017714"/>
              <a:ext cx="3271039" cy="3800512"/>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5" name="Rectangle 34">
              <a:extLst>
                <a:ext uri="{FF2B5EF4-FFF2-40B4-BE49-F238E27FC236}">
                  <a16:creationId xmlns:a16="http://schemas.microsoft.com/office/drawing/2014/main" id="{1B1CCE60-3B6A-2014-ACC5-A7DCB8D1A10D}"/>
                </a:ext>
              </a:extLst>
            </p:cNvPr>
            <p:cNvSpPr>
              <a:spLocks/>
            </p:cNvSpPr>
            <p:nvPr/>
          </p:nvSpPr>
          <p:spPr>
            <a:xfrm>
              <a:off x="979665" y="3505560"/>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Any Data</a:t>
              </a:r>
            </a:p>
          </p:txBody>
        </p:sp>
        <p:sp>
          <p:nvSpPr>
            <p:cNvPr id="36" name="Rectangle 35">
              <a:extLst>
                <a:ext uri="{FF2B5EF4-FFF2-40B4-BE49-F238E27FC236}">
                  <a16:creationId xmlns:a16="http://schemas.microsoft.com/office/drawing/2014/main" id="{56E755D6-2FBE-43E7-FF26-7810AA89D6A3}"/>
                </a:ext>
              </a:extLst>
            </p:cNvPr>
            <p:cNvSpPr>
              <a:spLocks/>
            </p:cNvSpPr>
            <p:nvPr/>
          </p:nvSpPr>
          <p:spPr>
            <a:xfrm>
              <a:off x="979665" y="5069778"/>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No Movement</a:t>
              </a:r>
            </a:p>
          </p:txBody>
        </p:sp>
        <p:sp>
          <p:nvSpPr>
            <p:cNvPr id="37" name="Rectangle 36">
              <a:extLst>
                <a:ext uri="{FF2B5EF4-FFF2-40B4-BE49-F238E27FC236}">
                  <a16:creationId xmlns:a16="http://schemas.microsoft.com/office/drawing/2014/main" id="{C634B17D-500D-07D3-84B3-ABE86DEECCC9}"/>
                </a:ext>
              </a:extLst>
            </p:cNvPr>
            <p:cNvSpPr>
              <a:spLocks/>
            </p:cNvSpPr>
            <p:nvPr/>
          </p:nvSpPr>
          <p:spPr>
            <a:xfrm>
              <a:off x="979665" y="4286062"/>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Anywhere</a:t>
              </a:r>
            </a:p>
          </p:txBody>
        </p:sp>
        <p:sp>
          <p:nvSpPr>
            <p:cNvPr id="38" name="TextBox 37">
              <a:extLst>
                <a:ext uri="{FF2B5EF4-FFF2-40B4-BE49-F238E27FC236}">
                  <a16:creationId xmlns:a16="http://schemas.microsoft.com/office/drawing/2014/main" id="{C5FBEA82-3D66-E5E2-10CD-5BDF3625E6D2}"/>
                </a:ext>
              </a:extLst>
            </p:cNvPr>
            <p:cNvSpPr txBox="1"/>
            <p:nvPr/>
          </p:nvSpPr>
          <p:spPr>
            <a:xfrm>
              <a:off x="979665" y="2598315"/>
              <a:ext cx="3271040" cy="461665"/>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err="1">
                  <a:ln w="3175">
                    <a:noFill/>
                  </a:ln>
                  <a:solidFill>
                    <a:srgbClr val="8DE971"/>
                  </a:solidFill>
                  <a:effectLst/>
                  <a:uLnTx/>
                  <a:uFillTx/>
                  <a:latin typeface="Segoe UI Semibold"/>
                  <a:ea typeface="+mn-ea"/>
                  <a:cs typeface="Segoe UI" panose="020B0402040204020203" pitchFamily="34" charset="0"/>
                </a:rPr>
                <a:t>OneLake</a:t>
              </a:r>
              <a:endPar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endParaRPr>
            </a:p>
          </p:txBody>
        </p:sp>
        <p:cxnSp>
          <p:nvCxnSpPr>
            <p:cNvPr id="39" name="Straight Connector 38">
              <a:extLst>
                <a:ext uri="{FF2B5EF4-FFF2-40B4-BE49-F238E27FC236}">
                  <a16:creationId xmlns:a16="http://schemas.microsoft.com/office/drawing/2014/main" id="{5B28339E-809C-F0E0-D049-393B29B90ECA}"/>
                </a:ext>
                <a:ext uri="{C183D7F6-B498-43B3-948B-1728B52AA6E4}">
                  <adec:decorative xmlns:adec="http://schemas.microsoft.com/office/drawing/2017/decorative" val="1"/>
                </a:ext>
              </a:extLst>
            </p:cNvPr>
            <p:cNvCxnSpPr>
              <a:cxnSpLocks/>
            </p:cNvCxnSpPr>
            <p:nvPr/>
          </p:nvCxnSpPr>
          <p:spPr>
            <a:xfrm>
              <a:off x="979665" y="4181949"/>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D1DECC1-17DA-17A3-A51F-165A47B57B68}"/>
                </a:ext>
                <a:ext uri="{C183D7F6-B498-43B3-948B-1728B52AA6E4}">
                  <adec:decorative xmlns:adec="http://schemas.microsoft.com/office/drawing/2017/decorative" val="1"/>
                </a:ext>
              </a:extLst>
            </p:cNvPr>
            <p:cNvCxnSpPr>
              <a:cxnSpLocks/>
            </p:cNvCxnSpPr>
            <p:nvPr/>
          </p:nvCxnSpPr>
          <p:spPr>
            <a:xfrm>
              <a:off x="979665" y="4964594"/>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1C48D753-0D91-4CEC-F64A-4E0B1BFF5637}"/>
              </a:ext>
              <a:ext uri="{C183D7F6-B498-43B3-948B-1728B52AA6E4}">
                <adec:decorative xmlns:adec="http://schemas.microsoft.com/office/drawing/2017/decorative" val="1"/>
              </a:ext>
            </a:extLst>
          </p:cNvPr>
          <p:cNvGrpSpPr/>
          <p:nvPr/>
        </p:nvGrpSpPr>
        <p:grpSpPr>
          <a:xfrm>
            <a:off x="9716317" y="2006848"/>
            <a:ext cx="1828800" cy="3800512"/>
            <a:chOff x="979665" y="2017714"/>
            <a:chExt cx="3271040" cy="3800512"/>
          </a:xfrm>
        </p:grpSpPr>
        <p:sp>
          <p:nvSpPr>
            <p:cNvPr id="44" name="Rounded Rectangle 5">
              <a:extLst>
                <a:ext uri="{FF2B5EF4-FFF2-40B4-BE49-F238E27FC236}">
                  <a16:creationId xmlns:a16="http://schemas.microsoft.com/office/drawing/2014/main" id="{22132239-7719-0BA4-D756-B904B2A166B9}"/>
                </a:ext>
                <a:ext uri="{C183D7F6-B498-43B3-948B-1728B52AA6E4}">
                  <adec:decorative xmlns:adec="http://schemas.microsoft.com/office/drawing/2017/decorative" val="1"/>
                </a:ext>
              </a:extLst>
            </p:cNvPr>
            <p:cNvSpPr/>
            <p:nvPr/>
          </p:nvSpPr>
          <p:spPr bwMode="auto">
            <a:xfrm>
              <a:off x="979665" y="2017714"/>
              <a:ext cx="3271039" cy="3800512"/>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1B687378-2364-6080-8C61-D61F028CD21E}"/>
                </a:ext>
              </a:extLst>
            </p:cNvPr>
            <p:cNvSpPr>
              <a:spLocks/>
            </p:cNvSpPr>
            <p:nvPr/>
          </p:nvSpPr>
          <p:spPr>
            <a:xfrm>
              <a:off x="979665" y="3505560"/>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New query mode</a:t>
              </a:r>
            </a:p>
          </p:txBody>
        </p:sp>
        <p:sp>
          <p:nvSpPr>
            <p:cNvPr id="46" name="Rectangle 45">
              <a:extLst>
                <a:ext uri="{FF2B5EF4-FFF2-40B4-BE49-F238E27FC236}">
                  <a16:creationId xmlns:a16="http://schemas.microsoft.com/office/drawing/2014/main" id="{9DD3AE46-2917-5182-5A81-1D58607235D7}"/>
                </a:ext>
              </a:extLst>
            </p:cNvPr>
            <p:cNvSpPr>
              <a:spLocks/>
            </p:cNvSpPr>
            <p:nvPr/>
          </p:nvSpPr>
          <p:spPr>
            <a:xfrm>
              <a:off x="979665" y="5069778"/>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Top Performance</a:t>
              </a:r>
            </a:p>
          </p:txBody>
        </p:sp>
        <p:sp>
          <p:nvSpPr>
            <p:cNvPr id="47" name="Rectangle 46">
              <a:extLst>
                <a:ext uri="{FF2B5EF4-FFF2-40B4-BE49-F238E27FC236}">
                  <a16:creationId xmlns:a16="http://schemas.microsoft.com/office/drawing/2014/main" id="{7E23CDB2-E4DC-B389-D6B1-C8AD4F05D46A}"/>
                </a:ext>
              </a:extLst>
            </p:cNvPr>
            <p:cNvSpPr>
              <a:spLocks/>
            </p:cNvSpPr>
            <p:nvPr/>
          </p:nvSpPr>
          <p:spPr>
            <a:xfrm>
              <a:off x="979665" y="4286062"/>
              <a:ext cx="3271039" cy="572277"/>
            </a:xfrm>
            <a:prstGeom prst="rect">
              <a:avLst/>
            </a:prstGeom>
            <a:no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mn-cs"/>
                </a:rPr>
                <a:t>Fast Update</a:t>
              </a:r>
            </a:p>
          </p:txBody>
        </p:sp>
        <p:sp>
          <p:nvSpPr>
            <p:cNvPr id="48" name="TextBox 47">
              <a:extLst>
                <a:ext uri="{FF2B5EF4-FFF2-40B4-BE49-F238E27FC236}">
                  <a16:creationId xmlns:a16="http://schemas.microsoft.com/office/drawing/2014/main" id="{46F90C35-A8A9-DA86-4884-FF824B62EB73}"/>
                </a:ext>
              </a:extLst>
            </p:cNvPr>
            <p:cNvSpPr txBox="1"/>
            <p:nvPr/>
          </p:nvSpPr>
          <p:spPr>
            <a:xfrm>
              <a:off x="979665" y="2413649"/>
              <a:ext cx="3271040" cy="83099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3175">
                    <a:noFill/>
                  </a:ln>
                  <a:solidFill>
                    <a:srgbClr val="8DE971"/>
                  </a:solidFill>
                  <a:effectLst/>
                  <a:uLnTx/>
                  <a:uFillTx/>
                  <a:latin typeface="Segoe UI Semibold"/>
                  <a:ea typeface="+mn-ea"/>
                  <a:cs typeface="Segoe UI" panose="020B0402040204020203" pitchFamily="34" charset="0"/>
                </a:rPr>
                <a:t>Direct Lake Mode</a:t>
              </a:r>
            </a:p>
          </p:txBody>
        </p:sp>
        <p:cxnSp>
          <p:nvCxnSpPr>
            <p:cNvPr id="49" name="Straight Connector 48">
              <a:extLst>
                <a:ext uri="{FF2B5EF4-FFF2-40B4-BE49-F238E27FC236}">
                  <a16:creationId xmlns:a16="http://schemas.microsoft.com/office/drawing/2014/main" id="{F5281BCF-CE82-5F6B-8E7B-EDE173575176}"/>
                </a:ext>
                <a:ext uri="{C183D7F6-B498-43B3-948B-1728B52AA6E4}">
                  <adec:decorative xmlns:adec="http://schemas.microsoft.com/office/drawing/2017/decorative" val="1"/>
                </a:ext>
              </a:extLst>
            </p:cNvPr>
            <p:cNvCxnSpPr>
              <a:cxnSpLocks/>
            </p:cNvCxnSpPr>
            <p:nvPr/>
          </p:nvCxnSpPr>
          <p:spPr>
            <a:xfrm>
              <a:off x="979665" y="4181949"/>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EE862A7-798F-FD9B-EBC6-C185213BB339}"/>
                </a:ext>
                <a:ext uri="{C183D7F6-B498-43B3-948B-1728B52AA6E4}">
                  <adec:decorative xmlns:adec="http://schemas.microsoft.com/office/drawing/2017/decorative" val="1"/>
                </a:ext>
              </a:extLst>
            </p:cNvPr>
            <p:cNvCxnSpPr>
              <a:cxnSpLocks/>
            </p:cNvCxnSpPr>
            <p:nvPr/>
          </p:nvCxnSpPr>
          <p:spPr>
            <a:xfrm>
              <a:off x="979665" y="4964594"/>
              <a:ext cx="3271039"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5633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42" presetClass="path" presetSubtype="0" decel="100000" fill="hold" nodeType="withEffect">
                                  <p:stCondLst>
                                    <p:cond delay="0"/>
                                  </p:stCondLst>
                                  <p:childTnLst>
                                    <p:animMotion origin="layout" path="M -2.29167E-6 -3.7037E-6 L -2.29167E-6 0.03542 " pathEditMode="relative" rAng="0" ptsTypes="AA">
                                      <p:cBhvr>
                                        <p:cTn id="15" dur="700" spd="-100000" fill="hold"/>
                                        <p:tgtEl>
                                          <p:spTgt spid="52"/>
                                        </p:tgtEl>
                                        <p:attrNameLst>
                                          <p:attrName>ppt_x</p:attrName>
                                          <p:attrName>ppt_y</p:attrName>
                                        </p:attrNameLst>
                                      </p:cBhvr>
                                      <p:rCtr x="0" y="1759"/>
                                    </p:animMotion>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42" presetClass="path" presetSubtype="0" decel="100000" fill="hold" nodeType="withEffect">
                                  <p:stCondLst>
                                    <p:cond delay="0"/>
                                  </p:stCondLst>
                                  <p:childTnLst>
                                    <p:animMotion origin="layout" path="M -2.29167E-6 -3.7037E-6 L -2.29167E-6 0.03542 " pathEditMode="relative" rAng="0" ptsTypes="AA">
                                      <p:cBhvr>
                                        <p:cTn id="20" dur="700" spd="-100000" fill="hold"/>
                                        <p:tgtEl>
                                          <p:spTgt spid="3"/>
                                        </p:tgtEl>
                                        <p:attrNameLst>
                                          <p:attrName>ppt_x</p:attrName>
                                          <p:attrName>ppt_y</p:attrName>
                                        </p:attrNameLst>
                                      </p:cBhvr>
                                      <p:rCtr x="0" y="1759"/>
                                    </p:animMotion>
                                  </p:childTnLst>
                                </p:cTn>
                              </p:par>
                              <p:par>
                                <p:cTn id="21" presetID="10" presetClass="entr" presetSubtype="0" fill="hold"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par>
                                <p:cTn id="24" presetID="42" presetClass="path" presetSubtype="0" decel="100000" fill="hold" nodeType="withEffect">
                                  <p:stCondLst>
                                    <p:cond delay="0"/>
                                  </p:stCondLst>
                                  <p:childTnLst>
                                    <p:animMotion origin="layout" path="M 2.08333E-7 3.7037E-7 L 2.08333E-7 0.03542 " pathEditMode="relative" rAng="0" ptsTypes="AA">
                                      <p:cBhvr>
                                        <p:cTn id="25" dur="700" spd="-100000" fill="hold"/>
                                        <p:tgtEl>
                                          <p:spTgt spid="53"/>
                                        </p:tgtEl>
                                        <p:attrNameLst>
                                          <p:attrName>ppt_x</p:attrName>
                                          <p:attrName>ppt_y</p:attrName>
                                        </p:attrNameLst>
                                      </p:cBhvr>
                                      <p:rCtr x="0" y="1759"/>
                                    </p:animMotion>
                                  </p:childTnLst>
                                </p:cTn>
                              </p:par>
                              <p:par>
                                <p:cTn id="26" presetID="10"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42" presetClass="path" presetSubtype="0" decel="100000" fill="hold" nodeType="withEffect">
                                  <p:stCondLst>
                                    <p:cond delay="0"/>
                                  </p:stCondLst>
                                  <p:childTnLst>
                                    <p:animMotion origin="layout" path="M -2.29167E-6 -3.7037E-6 L -2.29167E-6 0.03542 " pathEditMode="relative" rAng="0" ptsTypes="AA">
                                      <p:cBhvr>
                                        <p:cTn id="30" dur="700" spd="-100000" fill="hold"/>
                                        <p:tgtEl>
                                          <p:spTgt spid="30"/>
                                        </p:tgtEl>
                                        <p:attrNameLst>
                                          <p:attrName>ppt_x</p:attrName>
                                          <p:attrName>ppt_y</p:attrName>
                                        </p:attrNameLst>
                                      </p:cBhvr>
                                      <p:rCtr x="0" y="1759"/>
                                    </p:animMotion>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par>
                                <p:cTn id="34" presetID="42" presetClass="path" presetSubtype="0" decel="100000" fill="hold" nodeType="withEffect">
                                  <p:stCondLst>
                                    <p:cond delay="0"/>
                                  </p:stCondLst>
                                  <p:childTnLst>
                                    <p:animMotion origin="layout" path="M 4.79167E-6 4.07407E-6 L 4.79167E-6 0.03541 " pathEditMode="relative" rAng="0" ptsTypes="AA">
                                      <p:cBhvr>
                                        <p:cTn id="35" dur="700" spd="-100000" fill="hold"/>
                                        <p:tgtEl>
                                          <p:spTgt spid="4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C1BED7E5-B317-14F0-EDD7-45A6271C60CE}"/>
              </a:ext>
            </a:extLst>
          </p:cNvPr>
          <p:cNvSpPr>
            <a:spLocks noGrp="1"/>
          </p:cNvSpPr>
          <p:nvPr>
            <p:ph type="title"/>
          </p:nvPr>
        </p:nvSpPr>
        <p:spPr/>
        <p:txBody>
          <a:bodyPr/>
          <a:lstStyle/>
          <a:p>
            <a:r>
              <a:rPr lang="en-CA" noProof="0"/>
              <a:t>One Copy for all computes</a:t>
            </a:r>
            <a:endParaRPr lang="en-US"/>
          </a:p>
        </p:txBody>
      </p:sp>
      <p:sp>
        <p:nvSpPr>
          <p:cNvPr id="41" name="Text Placeholder 40">
            <a:extLst>
              <a:ext uri="{FF2B5EF4-FFF2-40B4-BE49-F238E27FC236}">
                <a16:creationId xmlns:a16="http://schemas.microsoft.com/office/drawing/2014/main" id="{C679A947-918F-3BB7-BD3B-34AF56391772}"/>
              </a:ext>
            </a:extLst>
          </p:cNvPr>
          <p:cNvSpPr>
            <a:spLocks noGrp="1"/>
          </p:cNvSpPr>
          <p:nvPr>
            <p:ph type="body" sz="quarter" idx="11"/>
          </p:nvPr>
        </p:nvSpPr>
        <p:spPr/>
        <p:txBody>
          <a:bodyPr/>
          <a:lstStyle/>
          <a:p>
            <a:r>
              <a:rPr lang="en-US">
                <a:solidFill>
                  <a:srgbClr val="49C5B1"/>
                </a:solidFill>
              </a:rPr>
              <a:t>Universal security makes it real</a:t>
            </a:r>
          </a:p>
        </p:txBody>
      </p:sp>
      <p:sp>
        <p:nvSpPr>
          <p:cNvPr id="151" name="Rounded Rectangle 38">
            <a:extLst>
              <a:ext uri="{FF2B5EF4-FFF2-40B4-BE49-F238E27FC236}">
                <a16:creationId xmlns:a16="http://schemas.microsoft.com/office/drawing/2014/main" id="{BA2E7755-D9BE-3F16-5669-B0A68DDD422F}"/>
              </a:ext>
              <a:ext uri="{C183D7F6-B498-43B3-948B-1728B52AA6E4}">
                <adec:decorative xmlns:adec="http://schemas.microsoft.com/office/drawing/2017/decorative" val="1"/>
              </a:ext>
            </a:extLst>
          </p:cNvPr>
          <p:cNvSpPr/>
          <p:nvPr/>
        </p:nvSpPr>
        <p:spPr bwMode="auto">
          <a:xfrm>
            <a:off x="584201" y="2023936"/>
            <a:ext cx="6701167" cy="412208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37BD3796-44FF-5ED3-5BDA-C3B03ABBC55D}"/>
              </a:ext>
              <a:ext uri="{C183D7F6-B498-43B3-948B-1728B52AA6E4}">
                <adec:decorative xmlns:adec="http://schemas.microsoft.com/office/drawing/2017/decorative" val="1"/>
              </a:ext>
            </a:extLst>
          </p:cNvPr>
          <p:cNvGrpSpPr/>
          <p:nvPr/>
        </p:nvGrpSpPr>
        <p:grpSpPr>
          <a:xfrm>
            <a:off x="7597588" y="2023935"/>
            <a:ext cx="4011800" cy="4122075"/>
            <a:chOff x="7597588" y="2023935"/>
            <a:chExt cx="4011800" cy="4122075"/>
          </a:xfrm>
        </p:grpSpPr>
        <p:sp>
          <p:nvSpPr>
            <p:cNvPr id="153" name="Rounded Rectangle 152">
              <a:extLst>
                <a:ext uri="{FF2B5EF4-FFF2-40B4-BE49-F238E27FC236}">
                  <a16:creationId xmlns:a16="http://schemas.microsoft.com/office/drawing/2014/main" id="{106658B5-A0B4-60E4-2D63-5F4BAAD9CDFE}"/>
                </a:ext>
                <a:ext uri="{C183D7F6-B498-43B3-948B-1728B52AA6E4}">
                  <adec:decorative xmlns:adec="http://schemas.microsoft.com/office/drawing/2017/decorative" val="1"/>
                </a:ext>
              </a:extLst>
            </p:cNvPr>
            <p:cNvSpPr/>
            <p:nvPr/>
          </p:nvSpPr>
          <p:spPr bwMode="auto">
            <a:xfrm>
              <a:off x="7597588" y="2023935"/>
              <a:ext cx="4011800" cy="4122075"/>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54" name="TextBox 153">
              <a:extLst>
                <a:ext uri="{FF2B5EF4-FFF2-40B4-BE49-F238E27FC236}">
                  <a16:creationId xmlns:a16="http://schemas.microsoft.com/office/drawing/2014/main" id="{7C366BE6-48D0-48F2-C370-2E0D670663BA}"/>
                </a:ext>
              </a:extLst>
            </p:cNvPr>
            <p:cNvSpPr txBox="1"/>
            <p:nvPr/>
          </p:nvSpPr>
          <p:spPr>
            <a:xfrm>
              <a:off x="7856182" y="2233183"/>
              <a:ext cx="3494612" cy="370357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the compute engines store their data automatically in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OneLake</a:t>
              </a: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The data is stored in a single common format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49C5B1"/>
                  </a:solidFill>
                  <a:effectLst/>
                  <a:uLnTx/>
                  <a:uFillTx/>
                  <a:latin typeface="Segoe UI" panose="020B0502040204020203" pitchFamily="34" charset="0"/>
                  <a:ea typeface="+mn-ea"/>
                  <a:cs typeface="Segoe UI" panose="020B0502040204020203" pitchFamily="34" charset="0"/>
                </a:rPr>
                <a:t>Delta – Parquet</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 open standards format,</a:t>
              </a: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is the storage format for all tabular data in Analytics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vNext</a:t>
              </a: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Once data is stored in the lake, it is directly accessible by all the engines without needing</a:t>
              </a: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any import/export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All the compute engines have been fully optimized to work with Delta Parquet as their native format</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Shared universal security model is enforced across all the engines</a:t>
              </a:r>
            </a:p>
          </p:txBody>
        </p:sp>
        <p:cxnSp>
          <p:nvCxnSpPr>
            <p:cNvPr id="155" name="Straight Connector 154">
              <a:extLst>
                <a:ext uri="{FF2B5EF4-FFF2-40B4-BE49-F238E27FC236}">
                  <a16:creationId xmlns:a16="http://schemas.microsoft.com/office/drawing/2014/main" id="{196BC7B5-3332-0D81-D257-2725311DAF82}"/>
                </a:ext>
              </a:extLst>
            </p:cNvPr>
            <p:cNvCxnSpPr>
              <a:cxnSpLocks/>
            </p:cNvCxnSpPr>
            <p:nvPr/>
          </p:nvCxnSpPr>
          <p:spPr>
            <a:xfrm>
              <a:off x="7856182" y="272833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428757D-4121-1820-A747-3B46C97BAC56}"/>
                </a:ext>
              </a:extLst>
            </p:cNvPr>
            <p:cNvCxnSpPr>
              <a:cxnSpLocks/>
            </p:cNvCxnSpPr>
            <p:nvPr/>
          </p:nvCxnSpPr>
          <p:spPr>
            <a:xfrm>
              <a:off x="7856182" y="3130505"/>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34C78E3-ED6E-BA72-3895-C8E34DE92B5A}"/>
                </a:ext>
              </a:extLst>
            </p:cNvPr>
            <p:cNvCxnSpPr>
              <a:cxnSpLocks/>
            </p:cNvCxnSpPr>
            <p:nvPr/>
          </p:nvCxnSpPr>
          <p:spPr>
            <a:xfrm>
              <a:off x="7856182" y="4627354"/>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F36CDC1-6759-C5C8-EB6E-CA308EEDA22B}"/>
                </a:ext>
              </a:extLst>
            </p:cNvPr>
            <p:cNvCxnSpPr>
              <a:cxnSpLocks/>
            </p:cNvCxnSpPr>
            <p:nvPr/>
          </p:nvCxnSpPr>
          <p:spPr>
            <a:xfrm>
              <a:off x="7856182" y="3886278"/>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479FBAD-E592-2C10-3427-3C3C51EC3330}"/>
                </a:ext>
              </a:extLst>
            </p:cNvPr>
            <p:cNvCxnSpPr>
              <a:cxnSpLocks/>
            </p:cNvCxnSpPr>
            <p:nvPr/>
          </p:nvCxnSpPr>
          <p:spPr>
            <a:xfrm>
              <a:off x="7856182" y="5392900"/>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Rounded Rectangle 45">
            <a:extLst>
              <a:ext uri="{FF2B5EF4-FFF2-40B4-BE49-F238E27FC236}">
                <a16:creationId xmlns:a16="http://schemas.microsoft.com/office/drawing/2014/main" id="{82C93E6F-0157-3278-7AEB-53781337C07A}"/>
              </a:ext>
            </a:extLst>
          </p:cNvPr>
          <p:cNvSpPr/>
          <p:nvPr/>
        </p:nvSpPr>
        <p:spPr>
          <a:xfrm>
            <a:off x="730299" y="4486521"/>
            <a:ext cx="6408971" cy="1480704"/>
          </a:xfrm>
          <a:prstGeom prst="roundRect">
            <a:avLst>
              <a:gd name="adj" fmla="val 4142"/>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0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sp>
        <p:nvSpPr>
          <p:cNvPr id="160" name="Rounded Rectangle 45">
            <a:extLst>
              <a:ext uri="{FF2B5EF4-FFF2-40B4-BE49-F238E27FC236}">
                <a16:creationId xmlns:a16="http://schemas.microsoft.com/office/drawing/2014/main" id="{59177405-1431-2043-1FF5-255B3371504D}"/>
              </a:ext>
            </a:extLst>
          </p:cNvPr>
          <p:cNvSpPr/>
          <p:nvPr/>
        </p:nvSpPr>
        <p:spPr>
          <a:xfrm>
            <a:off x="730299" y="3430565"/>
            <a:ext cx="6408971" cy="928371"/>
          </a:xfrm>
          <a:prstGeom prst="roundRect">
            <a:avLst>
              <a:gd name="adj" fmla="val 719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Compute</a:t>
            </a:r>
          </a:p>
        </p:txBody>
      </p:sp>
      <p:sp>
        <p:nvSpPr>
          <p:cNvPr id="170" name="Rectangle: Rounded Corners 23">
            <a:extLst>
              <a:ext uri="{FF2B5EF4-FFF2-40B4-BE49-F238E27FC236}">
                <a16:creationId xmlns:a16="http://schemas.microsoft.com/office/drawing/2014/main" id="{E59C6179-7344-5943-0AFA-A6C97C882B84}"/>
              </a:ext>
            </a:extLst>
          </p:cNvPr>
          <p:cNvSpPr/>
          <p:nvPr/>
        </p:nvSpPr>
        <p:spPr bwMode="auto">
          <a:xfrm>
            <a:off x="889324" y="3558150"/>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171" name="Rectangle: Rounded Corners 24">
            <a:extLst>
              <a:ext uri="{FF2B5EF4-FFF2-40B4-BE49-F238E27FC236}">
                <a16:creationId xmlns:a16="http://schemas.microsoft.com/office/drawing/2014/main" id="{BEFD1596-5358-3804-CB31-D0FF56A505BA}"/>
              </a:ext>
            </a:extLst>
          </p:cNvPr>
          <p:cNvSpPr/>
          <p:nvPr/>
        </p:nvSpPr>
        <p:spPr bwMode="auto">
          <a:xfrm>
            <a:off x="1972868" y="3558150"/>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172" name="Rectangle: Rounded Corners 25">
            <a:extLst>
              <a:ext uri="{FF2B5EF4-FFF2-40B4-BE49-F238E27FC236}">
                <a16:creationId xmlns:a16="http://schemas.microsoft.com/office/drawing/2014/main" id="{D39C485C-0374-3803-ECA4-1098CDE513F3}"/>
              </a:ext>
            </a:extLst>
          </p:cNvPr>
          <p:cNvSpPr/>
          <p:nvPr/>
        </p:nvSpPr>
        <p:spPr bwMode="auto">
          <a:xfrm>
            <a:off x="5223500" y="3558150"/>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173" name="Rectangle: Rounded Corners 28">
            <a:extLst>
              <a:ext uri="{FF2B5EF4-FFF2-40B4-BE49-F238E27FC236}">
                <a16:creationId xmlns:a16="http://schemas.microsoft.com/office/drawing/2014/main" id="{60C5F38C-F733-9E1C-55FB-3E2B21F5789C}"/>
              </a:ext>
            </a:extLst>
          </p:cNvPr>
          <p:cNvSpPr/>
          <p:nvPr/>
        </p:nvSpPr>
        <p:spPr bwMode="auto">
          <a:xfrm>
            <a:off x="6307044" y="3558150"/>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119" name="Rounded Rectangle 45">
            <a:extLst>
              <a:ext uri="{FF2B5EF4-FFF2-40B4-BE49-F238E27FC236}">
                <a16:creationId xmlns:a16="http://schemas.microsoft.com/office/drawing/2014/main" id="{BEE1DF02-BE36-501A-73DD-2843F8AF60E0}"/>
              </a:ext>
            </a:extLst>
          </p:cNvPr>
          <p:cNvSpPr/>
          <p:nvPr/>
        </p:nvSpPr>
        <p:spPr>
          <a:xfrm>
            <a:off x="858461" y="4579506"/>
            <a:ext cx="6152646" cy="298934"/>
          </a:xfrm>
          <a:prstGeom prst="roundRect">
            <a:avLst>
              <a:gd name="adj" fmla="val 50000"/>
            </a:avLst>
          </a:prstGeom>
          <a:solidFill>
            <a:schemeClr val="accent3"/>
          </a:solidFill>
          <a:ln>
            <a:noFill/>
          </a:ln>
          <a:effectLst>
            <a:innerShdw blurRad="63500" dist="63500" dir="13500000">
              <a:prstClr val="black">
                <a:alpha val="40000"/>
              </a:prstClr>
            </a:inn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One Security </a:t>
            </a:r>
          </a:p>
        </p:txBody>
      </p:sp>
      <p:pic>
        <p:nvPicPr>
          <p:cNvPr id="159" name="Picture 158" descr="Logo, company name&#10;&#10;Description automatically generated">
            <a:extLst>
              <a:ext uri="{FF2B5EF4-FFF2-40B4-BE49-F238E27FC236}">
                <a16:creationId xmlns:a16="http://schemas.microsoft.com/office/drawing/2014/main" id="{B45CD9CF-5928-9D36-FB07-12CAE4D5D1FD}"/>
              </a:ext>
            </a:extLst>
          </p:cNvPr>
          <p:cNvPicPr>
            <a:picLocks noChangeAspect="1"/>
          </p:cNvPicPr>
          <p:nvPr/>
        </p:nvPicPr>
        <p:blipFill rotWithShape="1">
          <a:blip r:embed="rId2">
            <a:extLst>
              <a:ext uri="{28A0092B-C50C-407E-A947-70E740481C1C}">
                <a14:useLocalDpi xmlns:a14="http://schemas.microsoft.com/office/drawing/2010/main" val="0"/>
              </a:ext>
            </a:extLst>
          </a:blip>
          <a:srcRect l="-7916" r="-7916"/>
          <a:stretch/>
        </p:blipFill>
        <p:spPr>
          <a:xfrm>
            <a:off x="3653419" y="4989666"/>
            <a:ext cx="562731" cy="486767"/>
          </a:xfrm>
          <a:prstGeom prst="rect">
            <a:avLst/>
          </a:prstGeom>
        </p:spPr>
      </p:pic>
      <p:sp>
        <p:nvSpPr>
          <p:cNvPr id="166" name="Cylinder 22">
            <a:extLst>
              <a:ext uri="{FF2B5EF4-FFF2-40B4-BE49-F238E27FC236}">
                <a16:creationId xmlns:a16="http://schemas.microsoft.com/office/drawing/2014/main" id="{B1F71E92-BC18-679C-942E-E590EE89FE66}"/>
              </a:ext>
            </a:extLst>
          </p:cNvPr>
          <p:cNvSpPr/>
          <p:nvPr/>
        </p:nvSpPr>
        <p:spPr bwMode="auto">
          <a:xfrm>
            <a:off x="858461" y="4957175"/>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Customers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360</a:t>
            </a:r>
          </a:p>
        </p:txBody>
      </p:sp>
      <p:sp>
        <p:nvSpPr>
          <p:cNvPr id="167" name="Cylinder 88">
            <a:extLst>
              <a:ext uri="{FF2B5EF4-FFF2-40B4-BE49-F238E27FC236}">
                <a16:creationId xmlns:a16="http://schemas.microsoft.com/office/drawing/2014/main" id="{47C53B4F-5032-4151-AB17-CFAAF371D578}"/>
              </a:ext>
            </a:extLst>
          </p:cNvPr>
          <p:cNvSpPr/>
          <p:nvPr/>
        </p:nvSpPr>
        <p:spPr bwMode="auto">
          <a:xfrm>
            <a:off x="1942005" y="4957175"/>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Finance</a:t>
            </a:r>
          </a:p>
        </p:txBody>
      </p:sp>
      <p:sp>
        <p:nvSpPr>
          <p:cNvPr id="168" name="Cylinder 89">
            <a:extLst>
              <a:ext uri="{FF2B5EF4-FFF2-40B4-BE49-F238E27FC236}">
                <a16:creationId xmlns:a16="http://schemas.microsoft.com/office/drawing/2014/main" id="{E5993558-0FBD-8698-BDEE-FF06592E8D84}"/>
              </a:ext>
            </a:extLst>
          </p:cNvPr>
          <p:cNvSpPr/>
          <p:nvPr/>
        </p:nvSpPr>
        <p:spPr bwMode="auto">
          <a:xfrm>
            <a:off x="5192637" y="4957175"/>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Telemetry</a:t>
            </a:r>
          </a:p>
        </p:txBody>
      </p:sp>
      <p:sp>
        <p:nvSpPr>
          <p:cNvPr id="169" name="Cylinder 91">
            <a:extLst>
              <a:ext uri="{FF2B5EF4-FFF2-40B4-BE49-F238E27FC236}">
                <a16:creationId xmlns:a16="http://schemas.microsoft.com/office/drawing/2014/main" id="{00185E7D-F3E5-3A99-5F87-962DF6184E75}"/>
              </a:ext>
            </a:extLst>
          </p:cNvPr>
          <p:cNvSpPr/>
          <p:nvPr/>
        </p:nvSpPr>
        <p:spPr bwMode="auto">
          <a:xfrm>
            <a:off x="6276181" y="4957175"/>
            <a:ext cx="734926" cy="546275"/>
          </a:xfrm>
          <a:prstGeom prst="can">
            <a:avLst/>
          </a:pr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Business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KPIs</a:t>
            </a:r>
          </a:p>
        </p:txBody>
      </p:sp>
      <p:sp>
        <p:nvSpPr>
          <p:cNvPr id="174" name="TextBox 173">
            <a:extLst>
              <a:ext uri="{FF2B5EF4-FFF2-40B4-BE49-F238E27FC236}">
                <a16:creationId xmlns:a16="http://schemas.microsoft.com/office/drawing/2014/main" id="{E45ADD77-BDDF-615B-9B97-0CA628C890C7}"/>
              </a:ext>
            </a:extLst>
          </p:cNvPr>
          <p:cNvSpPr txBox="1"/>
          <p:nvPr/>
        </p:nvSpPr>
        <p:spPr>
          <a:xfrm>
            <a:off x="990354" y="5537272"/>
            <a:ext cx="471140" cy="3323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Delta – Parquet Format</a:t>
            </a:r>
          </a:p>
        </p:txBody>
      </p:sp>
      <p:sp>
        <p:nvSpPr>
          <p:cNvPr id="175" name="TextBox 174">
            <a:extLst>
              <a:ext uri="{FF2B5EF4-FFF2-40B4-BE49-F238E27FC236}">
                <a16:creationId xmlns:a16="http://schemas.microsoft.com/office/drawing/2014/main" id="{335012C7-269B-5627-E059-ABA2CC8EC6FF}"/>
              </a:ext>
            </a:extLst>
          </p:cNvPr>
          <p:cNvSpPr txBox="1"/>
          <p:nvPr/>
        </p:nvSpPr>
        <p:spPr>
          <a:xfrm>
            <a:off x="2073898" y="5537272"/>
            <a:ext cx="471140" cy="3323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Delta – Parquet Format</a:t>
            </a:r>
          </a:p>
        </p:txBody>
      </p:sp>
      <p:sp>
        <p:nvSpPr>
          <p:cNvPr id="176" name="TextBox 175">
            <a:extLst>
              <a:ext uri="{FF2B5EF4-FFF2-40B4-BE49-F238E27FC236}">
                <a16:creationId xmlns:a16="http://schemas.microsoft.com/office/drawing/2014/main" id="{D95908C8-31A9-5EFE-3322-5EA39EA6957B}"/>
              </a:ext>
            </a:extLst>
          </p:cNvPr>
          <p:cNvSpPr txBox="1"/>
          <p:nvPr/>
        </p:nvSpPr>
        <p:spPr>
          <a:xfrm>
            <a:off x="5324530" y="5537272"/>
            <a:ext cx="471140" cy="3323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Delta – Parquet Format</a:t>
            </a:r>
          </a:p>
        </p:txBody>
      </p:sp>
      <p:sp>
        <p:nvSpPr>
          <p:cNvPr id="177" name="TextBox 176">
            <a:extLst>
              <a:ext uri="{FF2B5EF4-FFF2-40B4-BE49-F238E27FC236}">
                <a16:creationId xmlns:a16="http://schemas.microsoft.com/office/drawing/2014/main" id="{E2C2FCEC-0586-721D-E0EE-093240124EDF}"/>
              </a:ext>
            </a:extLst>
          </p:cNvPr>
          <p:cNvSpPr txBox="1"/>
          <p:nvPr/>
        </p:nvSpPr>
        <p:spPr>
          <a:xfrm>
            <a:off x="6408074" y="5537272"/>
            <a:ext cx="471140" cy="3323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Segoe UI"/>
                <a:ea typeface="+mn-ea"/>
                <a:cs typeface="+mn-cs"/>
              </a:rPr>
              <a:t>Delta – Parquet Format</a:t>
            </a:r>
          </a:p>
        </p:txBody>
      </p:sp>
      <p:grpSp>
        <p:nvGrpSpPr>
          <p:cNvPr id="223" name="Group 222">
            <a:extLst>
              <a:ext uri="{FF2B5EF4-FFF2-40B4-BE49-F238E27FC236}">
                <a16:creationId xmlns:a16="http://schemas.microsoft.com/office/drawing/2014/main" id="{0E5B947C-9126-A519-E7B0-CC4C7C326EF4}"/>
              </a:ext>
              <a:ext uri="{C183D7F6-B498-43B3-948B-1728B52AA6E4}">
                <adec:decorative xmlns:adec="http://schemas.microsoft.com/office/drawing/2017/decorative" val="1"/>
              </a:ext>
            </a:extLst>
          </p:cNvPr>
          <p:cNvGrpSpPr/>
          <p:nvPr/>
        </p:nvGrpSpPr>
        <p:grpSpPr>
          <a:xfrm>
            <a:off x="730299" y="2207300"/>
            <a:ext cx="6408971" cy="1094496"/>
            <a:chOff x="730299" y="2207300"/>
            <a:chExt cx="6408971" cy="1094496"/>
          </a:xfrm>
        </p:grpSpPr>
        <p:grpSp>
          <p:nvGrpSpPr>
            <p:cNvPr id="224" name="Group 223">
              <a:extLst>
                <a:ext uri="{FF2B5EF4-FFF2-40B4-BE49-F238E27FC236}">
                  <a16:creationId xmlns:a16="http://schemas.microsoft.com/office/drawing/2014/main" id="{402E4F72-34F5-4C25-DFBA-729867DEE7DB}"/>
                </a:ext>
              </a:extLst>
            </p:cNvPr>
            <p:cNvGrpSpPr/>
            <p:nvPr/>
          </p:nvGrpSpPr>
          <p:grpSpPr>
            <a:xfrm>
              <a:off x="730299" y="2207300"/>
              <a:ext cx="901138" cy="1094495"/>
              <a:chOff x="730299" y="2207300"/>
              <a:chExt cx="991251" cy="1094495"/>
            </a:xfrm>
          </p:grpSpPr>
          <p:sp>
            <p:nvSpPr>
              <p:cNvPr id="250" name="Rounded Rectangle 14">
                <a:extLst>
                  <a:ext uri="{FF2B5EF4-FFF2-40B4-BE49-F238E27FC236}">
                    <a16:creationId xmlns:a16="http://schemas.microsoft.com/office/drawing/2014/main" id="{E3AC3A96-191E-3F66-026B-426E400CB883}"/>
                  </a:ext>
                </a:extLst>
              </p:cNvPr>
              <p:cNvSpPr/>
              <p:nvPr/>
            </p:nvSpPr>
            <p:spPr>
              <a:xfrm>
                <a:off x="730299"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1" name="Rounded Rectangle 14">
                <a:extLst>
                  <a:ext uri="{FF2B5EF4-FFF2-40B4-BE49-F238E27FC236}">
                    <a16:creationId xmlns:a16="http://schemas.microsoft.com/office/drawing/2014/main" id="{8C2D99AA-9267-2ED0-3250-E011B8A85FEE}"/>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225" name="Group 224">
              <a:extLst>
                <a:ext uri="{FF2B5EF4-FFF2-40B4-BE49-F238E27FC236}">
                  <a16:creationId xmlns:a16="http://schemas.microsoft.com/office/drawing/2014/main" id="{7233315F-F3BD-ACF2-2831-D7A22801D0D7}"/>
                </a:ext>
              </a:extLst>
            </p:cNvPr>
            <p:cNvGrpSpPr/>
            <p:nvPr/>
          </p:nvGrpSpPr>
          <p:grpSpPr>
            <a:xfrm>
              <a:off x="1648651" y="2207300"/>
              <a:ext cx="901138" cy="1094495"/>
              <a:chOff x="1813843" y="2207300"/>
              <a:chExt cx="991251" cy="1094495"/>
            </a:xfrm>
          </p:grpSpPr>
          <p:sp>
            <p:nvSpPr>
              <p:cNvPr id="248" name="Rounded Rectangle 15">
                <a:extLst>
                  <a:ext uri="{FF2B5EF4-FFF2-40B4-BE49-F238E27FC236}">
                    <a16:creationId xmlns:a16="http://schemas.microsoft.com/office/drawing/2014/main" id="{524770DF-1D45-F96B-95B2-26D53EA296CA}"/>
                  </a:ext>
                </a:extLst>
              </p:cNvPr>
              <p:cNvSpPr/>
              <p:nvPr/>
            </p:nvSpPr>
            <p:spPr>
              <a:xfrm>
                <a:off x="1813843"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49" name="Rounded Rectangle 15">
                <a:extLst>
                  <a:ext uri="{FF2B5EF4-FFF2-40B4-BE49-F238E27FC236}">
                    <a16:creationId xmlns:a16="http://schemas.microsoft.com/office/drawing/2014/main" id="{0DC4928E-B656-270C-C391-AEBBCDBDA6EA}"/>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226" name="Group 225">
              <a:extLst>
                <a:ext uri="{FF2B5EF4-FFF2-40B4-BE49-F238E27FC236}">
                  <a16:creationId xmlns:a16="http://schemas.microsoft.com/office/drawing/2014/main" id="{68E34EF3-41B8-6FC0-7242-B379EABBA255}"/>
                </a:ext>
              </a:extLst>
            </p:cNvPr>
            <p:cNvGrpSpPr/>
            <p:nvPr/>
          </p:nvGrpSpPr>
          <p:grpSpPr>
            <a:xfrm>
              <a:off x="2567003" y="2207300"/>
              <a:ext cx="901138" cy="1094495"/>
              <a:chOff x="2897387" y="2207300"/>
              <a:chExt cx="991251" cy="1094495"/>
            </a:xfrm>
          </p:grpSpPr>
          <p:sp>
            <p:nvSpPr>
              <p:cNvPr id="246" name="Rounded Rectangle 17">
                <a:extLst>
                  <a:ext uri="{FF2B5EF4-FFF2-40B4-BE49-F238E27FC236}">
                    <a16:creationId xmlns:a16="http://schemas.microsoft.com/office/drawing/2014/main" id="{68B9F41B-F6E0-ADD5-F215-8017ABE5B653}"/>
                  </a:ext>
                </a:extLst>
              </p:cNvPr>
              <p:cNvSpPr/>
              <p:nvPr/>
            </p:nvSpPr>
            <p:spPr>
              <a:xfrm>
                <a:off x="2897387"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47" name="Rounded Rectangle 17">
                <a:extLst>
                  <a:ext uri="{FF2B5EF4-FFF2-40B4-BE49-F238E27FC236}">
                    <a16:creationId xmlns:a16="http://schemas.microsoft.com/office/drawing/2014/main" id="{CCA88555-8820-6796-A590-5E1422F0805D}"/>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227" name="Graphic 226">
              <a:extLst>
                <a:ext uri="{FF2B5EF4-FFF2-40B4-BE49-F238E27FC236}">
                  <a16:creationId xmlns:a16="http://schemas.microsoft.com/office/drawing/2014/main" id="{1289DB16-EE17-9D9B-D99B-9AE6ED1A61B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453" r="-2453"/>
            <a:stretch/>
          </p:blipFill>
          <p:spPr>
            <a:xfrm>
              <a:off x="1008036" y="2359685"/>
              <a:ext cx="345665" cy="329502"/>
            </a:xfrm>
            <a:prstGeom prst="rect">
              <a:avLst/>
            </a:prstGeom>
          </p:spPr>
        </p:pic>
        <p:pic>
          <p:nvPicPr>
            <p:cNvPr id="228" name="Graphic 227">
              <a:extLst>
                <a:ext uri="{FF2B5EF4-FFF2-40B4-BE49-F238E27FC236}">
                  <a16:creationId xmlns:a16="http://schemas.microsoft.com/office/drawing/2014/main" id="{F4BF8AC4-3F29-94EB-5AAB-4E3F889140A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453" r="-2453"/>
            <a:stretch/>
          </p:blipFill>
          <p:spPr>
            <a:xfrm>
              <a:off x="1926388" y="2359686"/>
              <a:ext cx="345664" cy="329500"/>
            </a:xfrm>
            <a:prstGeom prst="rect">
              <a:avLst/>
            </a:prstGeom>
          </p:spPr>
        </p:pic>
        <p:pic>
          <p:nvPicPr>
            <p:cNvPr id="229" name="Graphic 228">
              <a:extLst>
                <a:ext uri="{FF2B5EF4-FFF2-40B4-BE49-F238E27FC236}">
                  <a16:creationId xmlns:a16="http://schemas.microsoft.com/office/drawing/2014/main" id="{A463D372-9988-DB20-53DC-772A2A9246C9}"/>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453" r="-2453"/>
            <a:stretch/>
          </p:blipFill>
          <p:spPr>
            <a:xfrm>
              <a:off x="2844740" y="2359685"/>
              <a:ext cx="345665" cy="329502"/>
            </a:xfrm>
            <a:prstGeom prst="rect">
              <a:avLst/>
            </a:prstGeom>
          </p:spPr>
        </p:pic>
        <p:grpSp>
          <p:nvGrpSpPr>
            <p:cNvPr id="230" name="Group 229">
              <a:extLst>
                <a:ext uri="{FF2B5EF4-FFF2-40B4-BE49-F238E27FC236}">
                  <a16:creationId xmlns:a16="http://schemas.microsoft.com/office/drawing/2014/main" id="{1F1DFB68-535A-D196-42C0-B034D6AA2AFD}"/>
                </a:ext>
              </a:extLst>
            </p:cNvPr>
            <p:cNvGrpSpPr/>
            <p:nvPr/>
          </p:nvGrpSpPr>
          <p:grpSpPr>
            <a:xfrm>
              <a:off x="3485355" y="2207301"/>
              <a:ext cx="901138" cy="1094495"/>
              <a:chOff x="3980931" y="2207301"/>
              <a:chExt cx="991251" cy="1094495"/>
            </a:xfrm>
          </p:grpSpPr>
          <p:sp>
            <p:nvSpPr>
              <p:cNvPr id="244" name="Rounded Rectangle 16">
                <a:extLst>
                  <a:ext uri="{FF2B5EF4-FFF2-40B4-BE49-F238E27FC236}">
                    <a16:creationId xmlns:a16="http://schemas.microsoft.com/office/drawing/2014/main" id="{0CDC6EAA-323C-09E0-9324-1B139B256A3A}"/>
                  </a:ext>
                </a:extLst>
              </p:cNvPr>
              <p:cNvSpPr/>
              <p:nvPr/>
            </p:nvSpPr>
            <p:spPr>
              <a:xfrm>
                <a:off x="3980931" y="2207301"/>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45" name="Rounded Rectangle 244">
                <a:extLst>
                  <a:ext uri="{FF2B5EF4-FFF2-40B4-BE49-F238E27FC236}">
                    <a16:creationId xmlns:a16="http://schemas.microsoft.com/office/drawing/2014/main" id="{45753E5F-B131-6012-CE22-D5E99E76E65B}"/>
                  </a:ext>
                </a:extLst>
              </p:cNvPr>
              <p:cNvSpPr/>
              <p:nvPr/>
            </p:nvSpPr>
            <p:spPr>
              <a:xfrm>
                <a:off x="4059104" y="2821525"/>
                <a:ext cx="83348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grpSp>
        <p:pic>
          <p:nvPicPr>
            <p:cNvPr id="231" name="Graphic 230">
              <a:extLst>
                <a:ext uri="{FF2B5EF4-FFF2-40B4-BE49-F238E27FC236}">
                  <a16:creationId xmlns:a16="http://schemas.microsoft.com/office/drawing/2014/main" id="{5E66FD30-1D13-E3EF-51F4-1D05FFFD7FE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53" r="-2453"/>
            <a:stretch/>
          </p:blipFill>
          <p:spPr>
            <a:xfrm>
              <a:off x="3753230" y="2350285"/>
              <a:ext cx="365388" cy="348303"/>
            </a:xfrm>
            <a:prstGeom prst="rect">
              <a:avLst/>
            </a:prstGeom>
          </p:spPr>
        </p:pic>
        <p:grpSp>
          <p:nvGrpSpPr>
            <p:cNvPr id="232" name="Group 231">
              <a:extLst>
                <a:ext uri="{FF2B5EF4-FFF2-40B4-BE49-F238E27FC236}">
                  <a16:creationId xmlns:a16="http://schemas.microsoft.com/office/drawing/2014/main" id="{1DF4D84D-0253-152C-8FD1-2295FCA4DC73}"/>
                </a:ext>
              </a:extLst>
            </p:cNvPr>
            <p:cNvGrpSpPr/>
            <p:nvPr/>
          </p:nvGrpSpPr>
          <p:grpSpPr>
            <a:xfrm>
              <a:off x="4403707" y="2207300"/>
              <a:ext cx="901138" cy="1094495"/>
              <a:chOff x="5064475" y="2207300"/>
              <a:chExt cx="991251" cy="1094495"/>
            </a:xfrm>
          </p:grpSpPr>
          <p:sp>
            <p:nvSpPr>
              <p:cNvPr id="242" name="Rounded Rectangle 18">
                <a:extLst>
                  <a:ext uri="{FF2B5EF4-FFF2-40B4-BE49-F238E27FC236}">
                    <a16:creationId xmlns:a16="http://schemas.microsoft.com/office/drawing/2014/main" id="{6D7FB8E3-A196-4403-FE1F-E3B90DFD0616}"/>
                  </a:ext>
                </a:extLst>
              </p:cNvPr>
              <p:cNvSpPr/>
              <p:nvPr/>
            </p:nvSpPr>
            <p:spPr>
              <a:xfrm>
                <a:off x="5064475" y="2207300"/>
                <a:ext cx="991251"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43" name="Rounded Rectangle 18">
                <a:extLst>
                  <a:ext uri="{FF2B5EF4-FFF2-40B4-BE49-F238E27FC236}">
                    <a16:creationId xmlns:a16="http://schemas.microsoft.com/office/drawing/2014/main" id="{76A21245-8F86-8F48-3D3C-867F15AEA2B0}"/>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233" name="Graphic 232">
              <a:extLst>
                <a:ext uri="{FF2B5EF4-FFF2-40B4-BE49-F238E27FC236}">
                  <a16:creationId xmlns:a16="http://schemas.microsoft.com/office/drawing/2014/main" id="{A9E1CEB3-C6E8-5626-8AED-8AC3245A72C4}"/>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453" r="-2453"/>
            <a:stretch/>
          </p:blipFill>
          <p:spPr>
            <a:xfrm>
              <a:off x="4673509" y="2352121"/>
              <a:ext cx="361534" cy="344629"/>
            </a:xfrm>
            <a:prstGeom prst="rect">
              <a:avLst/>
            </a:prstGeom>
          </p:spPr>
        </p:pic>
        <p:grpSp>
          <p:nvGrpSpPr>
            <p:cNvPr id="234" name="Group 233">
              <a:extLst>
                <a:ext uri="{FF2B5EF4-FFF2-40B4-BE49-F238E27FC236}">
                  <a16:creationId xmlns:a16="http://schemas.microsoft.com/office/drawing/2014/main" id="{D5992F15-60D7-6FC9-9CFC-AF8FB86BD47A}"/>
                </a:ext>
              </a:extLst>
            </p:cNvPr>
            <p:cNvGrpSpPr/>
            <p:nvPr/>
          </p:nvGrpSpPr>
          <p:grpSpPr>
            <a:xfrm>
              <a:off x="5322059" y="2207300"/>
              <a:ext cx="900000" cy="1094495"/>
              <a:chOff x="6148019" y="2207300"/>
              <a:chExt cx="989999" cy="1094495"/>
            </a:xfrm>
          </p:grpSpPr>
          <p:sp>
            <p:nvSpPr>
              <p:cNvPr id="240" name="Rounded Rectangle 19">
                <a:extLst>
                  <a:ext uri="{FF2B5EF4-FFF2-40B4-BE49-F238E27FC236}">
                    <a16:creationId xmlns:a16="http://schemas.microsoft.com/office/drawing/2014/main" id="{F31404E6-0385-9A9E-EB0C-8FE89E1E0A2B}"/>
                  </a:ext>
                </a:extLst>
              </p:cNvPr>
              <p:cNvSpPr/>
              <p:nvPr/>
            </p:nvSpPr>
            <p:spPr>
              <a:xfrm>
                <a:off x="6148019" y="2207300"/>
                <a:ext cx="989999"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41" name="Rounded Rectangle 19">
                <a:extLst>
                  <a:ext uri="{FF2B5EF4-FFF2-40B4-BE49-F238E27FC236}">
                    <a16:creationId xmlns:a16="http://schemas.microsoft.com/office/drawing/2014/main" id="{95CC1537-B0EC-9B10-34C1-9E0E9793DC84}"/>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235" name="Graphic 234">
              <a:extLst>
                <a:ext uri="{FF2B5EF4-FFF2-40B4-BE49-F238E27FC236}">
                  <a16:creationId xmlns:a16="http://schemas.microsoft.com/office/drawing/2014/main" id="{29FE196D-A6D5-760D-ABB7-27D3436E6895}"/>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453" r="-2453"/>
            <a:stretch/>
          </p:blipFill>
          <p:spPr>
            <a:xfrm>
              <a:off x="5599227" y="2359685"/>
              <a:ext cx="345665" cy="329502"/>
            </a:xfrm>
            <a:prstGeom prst="rect">
              <a:avLst/>
            </a:prstGeom>
          </p:spPr>
        </p:pic>
        <p:grpSp>
          <p:nvGrpSpPr>
            <p:cNvPr id="236" name="Group 235">
              <a:extLst>
                <a:ext uri="{FF2B5EF4-FFF2-40B4-BE49-F238E27FC236}">
                  <a16:creationId xmlns:a16="http://schemas.microsoft.com/office/drawing/2014/main" id="{2D8DF40C-CEF8-EEFE-66EC-695C6136B39C}"/>
                </a:ext>
              </a:extLst>
            </p:cNvPr>
            <p:cNvGrpSpPr/>
            <p:nvPr/>
          </p:nvGrpSpPr>
          <p:grpSpPr>
            <a:xfrm>
              <a:off x="6239270" y="2207300"/>
              <a:ext cx="900000" cy="1094495"/>
              <a:chOff x="7231563" y="2207300"/>
              <a:chExt cx="990000" cy="1094495"/>
            </a:xfrm>
          </p:grpSpPr>
          <p:sp>
            <p:nvSpPr>
              <p:cNvPr id="238" name="Rounded Rectangle 19">
                <a:extLst>
                  <a:ext uri="{FF2B5EF4-FFF2-40B4-BE49-F238E27FC236}">
                    <a16:creationId xmlns:a16="http://schemas.microsoft.com/office/drawing/2014/main" id="{FDDF0BC7-EC6E-F8B6-3164-8A3D60EC05D2}"/>
                  </a:ext>
                </a:extLst>
              </p:cNvPr>
              <p:cNvSpPr/>
              <p:nvPr/>
            </p:nvSpPr>
            <p:spPr>
              <a:xfrm>
                <a:off x="7231563" y="2207300"/>
                <a:ext cx="99000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39" name="Rounded Rectangle 19">
                <a:extLst>
                  <a:ext uri="{FF2B5EF4-FFF2-40B4-BE49-F238E27FC236}">
                    <a16:creationId xmlns:a16="http://schemas.microsoft.com/office/drawing/2014/main" id="{55EF5DE2-F935-7876-483A-32B3B00E235D}"/>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237" name="Graphic 236">
              <a:extLst>
                <a:ext uri="{FF2B5EF4-FFF2-40B4-BE49-F238E27FC236}">
                  <a16:creationId xmlns:a16="http://schemas.microsoft.com/office/drawing/2014/main" id="{FBB1B001-064F-7F1A-74B3-33497C0D4142}"/>
                </a:ext>
              </a:extLst>
            </p:cNvPr>
            <p:cNvPicPr>
              <a:picLocks noChangeAspect="1"/>
            </p:cNvPicPr>
            <p:nvPr/>
          </p:nvPicPr>
          <p:blipFill>
            <a:blip r:embed="rId15">
              <a:alphaModFix/>
              <a:extLst>
                <a:ext uri="{96DAC541-7B7A-43D3-8B79-37D633B846F1}">
                  <asvg:svgBlip xmlns:asvg="http://schemas.microsoft.com/office/drawing/2016/SVG/main" r:embed="rId16"/>
                </a:ext>
              </a:extLst>
            </a:blip>
            <a:stretch>
              <a:fillRect/>
            </a:stretch>
          </p:blipFill>
          <p:spPr>
            <a:xfrm>
              <a:off x="6559530" y="2442185"/>
              <a:ext cx="259480" cy="260494"/>
            </a:xfrm>
            <a:prstGeom prst="rect">
              <a:avLst/>
            </a:prstGeom>
          </p:spPr>
        </p:pic>
      </p:grpSp>
    </p:spTree>
    <p:extLst>
      <p:ext uri="{BB962C8B-B14F-4D97-AF65-F5344CB8AC3E}">
        <p14:creationId xmlns:p14="http://schemas.microsoft.com/office/powerpoint/2010/main" val="30640638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BF52-6519-B3E2-7D33-1CBC9C91496C}"/>
              </a:ext>
            </a:extLst>
          </p:cNvPr>
          <p:cNvSpPr>
            <a:spLocks noGrp="1"/>
          </p:cNvSpPr>
          <p:nvPr>
            <p:ph type="title"/>
          </p:nvPr>
        </p:nvSpPr>
        <p:spPr/>
        <p:txBody>
          <a:bodyPr>
            <a:normAutofit/>
          </a:bodyPr>
          <a:lstStyle/>
          <a:p>
            <a:r>
              <a:rPr lang="en-US"/>
              <a:t>Smoothing before and after</a:t>
            </a:r>
          </a:p>
        </p:txBody>
      </p:sp>
      <p:sp>
        <p:nvSpPr>
          <p:cNvPr id="13" name="Content Placeholder 12">
            <a:extLst>
              <a:ext uri="{FF2B5EF4-FFF2-40B4-BE49-F238E27FC236}">
                <a16:creationId xmlns:a16="http://schemas.microsoft.com/office/drawing/2014/main" id="{C466F758-695A-BF58-E557-8FE726DF54DC}"/>
              </a:ext>
            </a:extLst>
          </p:cNvPr>
          <p:cNvSpPr>
            <a:spLocks noGrp="1"/>
          </p:cNvSpPr>
          <p:nvPr>
            <p:ph idx="4294967295"/>
          </p:nvPr>
        </p:nvSpPr>
        <p:spPr>
          <a:xfrm>
            <a:off x="336887" y="993775"/>
            <a:ext cx="10847388" cy="861774"/>
          </a:xfrm>
        </p:spPr>
        <p:txBody>
          <a:bodyPr/>
          <a:lstStyle/>
          <a:p>
            <a:pPr marL="0" indent="0" algn="ctr">
              <a:buNone/>
            </a:pPr>
            <a:r>
              <a:rPr lang="en-US"/>
              <a:t>Looking at an example of a 64 CU capacity, running multiple workloads over a couple of days…</a:t>
            </a:r>
          </a:p>
        </p:txBody>
      </p:sp>
      <p:sp>
        <p:nvSpPr>
          <p:cNvPr id="7" name="Rectangle 6">
            <a:extLst>
              <a:ext uri="{FF2B5EF4-FFF2-40B4-BE49-F238E27FC236}">
                <a16:creationId xmlns:a16="http://schemas.microsoft.com/office/drawing/2014/main" id="{030BAC2A-350B-55CA-0058-1B2495AA1248}"/>
              </a:ext>
            </a:extLst>
          </p:cNvPr>
          <p:cNvSpPr/>
          <p:nvPr/>
        </p:nvSpPr>
        <p:spPr>
          <a:xfrm>
            <a:off x="301301" y="1931945"/>
            <a:ext cx="5628818"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Before Smoothing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Shows the </a:t>
            </a:r>
            <a:r>
              <a:rPr kumimoji="0" lang="en-US" sz="1400" b="0" i="0" u="sng"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actual</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load, on multiple workloads before smoothing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Bursting</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accelerates jobs execution by resource boosting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 capacity is overloaded 25% of the time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Some of the overloads are more than double the limit (</a:t>
            </a:r>
            <a:r>
              <a:rPr kumimoji="0" lang="en-US" sz="14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bursting…</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There are periods of no/low usage</a:t>
            </a:r>
          </a:p>
        </p:txBody>
      </p:sp>
      <p:sp>
        <p:nvSpPr>
          <p:cNvPr id="11" name="Rectangle 10">
            <a:extLst>
              <a:ext uri="{FF2B5EF4-FFF2-40B4-BE49-F238E27FC236}">
                <a16:creationId xmlns:a16="http://schemas.microsoft.com/office/drawing/2014/main" id="{9B225CB5-B87E-F23E-C886-DDC731F768D8}"/>
              </a:ext>
            </a:extLst>
          </p:cNvPr>
          <p:cNvSpPr/>
          <p:nvPr/>
        </p:nvSpPr>
        <p:spPr>
          <a:xfrm>
            <a:off x="6261883" y="1931945"/>
            <a:ext cx="5628816"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After Smoothing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Shows the </a:t>
            </a:r>
            <a:r>
              <a:rPr kumimoji="0" lang="en-US" sz="1400" b="0" i="0" u="sng"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reported</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load against the capacity limits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There is NO overload, and consumption is more stable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 smoothing of usage fills in gaps</a:t>
            </a:r>
          </a:p>
        </p:txBody>
      </p:sp>
      <p:pic>
        <p:nvPicPr>
          <p:cNvPr id="3" name="Picture 2">
            <a:extLst>
              <a:ext uri="{FF2B5EF4-FFF2-40B4-BE49-F238E27FC236}">
                <a16:creationId xmlns:a16="http://schemas.microsoft.com/office/drawing/2014/main" id="{874B9025-1F94-5F40-8F87-E4C4B842A92C}"/>
              </a:ext>
            </a:extLst>
          </p:cNvPr>
          <p:cNvPicPr>
            <a:picLocks noChangeAspect="1"/>
          </p:cNvPicPr>
          <p:nvPr/>
        </p:nvPicPr>
        <p:blipFill>
          <a:blip r:embed="rId3"/>
          <a:stretch>
            <a:fillRect/>
          </a:stretch>
        </p:blipFill>
        <p:spPr>
          <a:xfrm>
            <a:off x="301299" y="3316892"/>
            <a:ext cx="5628818" cy="3383280"/>
          </a:xfrm>
          <a:prstGeom prst="rect">
            <a:avLst/>
          </a:prstGeom>
        </p:spPr>
      </p:pic>
      <p:pic>
        <p:nvPicPr>
          <p:cNvPr id="4" name="Picture 3">
            <a:extLst>
              <a:ext uri="{FF2B5EF4-FFF2-40B4-BE49-F238E27FC236}">
                <a16:creationId xmlns:a16="http://schemas.microsoft.com/office/drawing/2014/main" id="{70EB3A2E-0DBA-9C26-0F76-365FDEAB00F0}"/>
              </a:ext>
            </a:extLst>
          </p:cNvPr>
          <p:cNvPicPr>
            <a:picLocks noChangeAspect="1"/>
          </p:cNvPicPr>
          <p:nvPr/>
        </p:nvPicPr>
        <p:blipFill>
          <a:blip r:embed="rId4"/>
          <a:stretch>
            <a:fillRect/>
          </a:stretch>
        </p:blipFill>
        <p:spPr>
          <a:xfrm>
            <a:off x="6261883" y="3316892"/>
            <a:ext cx="5628818" cy="3383280"/>
          </a:xfrm>
          <a:prstGeom prst="rect">
            <a:avLst/>
          </a:prstGeom>
        </p:spPr>
      </p:pic>
    </p:spTree>
    <p:extLst>
      <p:ext uri="{BB962C8B-B14F-4D97-AF65-F5344CB8AC3E}">
        <p14:creationId xmlns:p14="http://schemas.microsoft.com/office/powerpoint/2010/main" val="40217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5 Ribbons are flowing more, almost reaching the top of the page">
            <a:extLst>
              <a:ext uri="{FF2B5EF4-FFF2-40B4-BE49-F238E27FC236}">
                <a16:creationId xmlns:a16="http://schemas.microsoft.com/office/drawing/2014/main" id="{083A0626-12F0-BD62-0EE1-5E0823A0DDF8}"/>
              </a:ext>
            </a:extLst>
          </p:cNvPr>
          <p:cNvPicPr>
            <a:picLocks noChangeAspect="1"/>
          </p:cNvPicPr>
          <p:nvPr/>
        </p:nvPicPr>
        <p:blipFill rotWithShape="1">
          <a:blip r:embed="rId3"/>
          <a:srcRect t="18280" r="30359" b="12077"/>
          <a:stretch/>
        </p:blipFill>
        <p:spPr>
          <a:xfrm>
            <a:off x="0" y="0"/>
            <a:ext cx="12192000" cy="6858000"/>
          </a:xfrm>
          <a:prstGeom prst="rect">
            <a:avLst/>
          </a:prstGeom>
        </p:spPr>
      </p:pic>
      <p:sp>
        <p:nvSpPr>
          <p:cNvPr id="10" name="TextBox 9">
            <a:extLst>
              <a:ext uri="{FF2B5EF4-FFF2-40B4-BE49-F238E27FC236}">
                <a16:creationId xmlns:a16="http://schemas.microsoft.com/office/drawing/2014/main" id="{4C7D87B4-9197-2DE2-1F84-05B8691BC74F}"/>
              </a:ext>
            </a:extLst>
          </p:cNvPr>
          <p:cNvSpPr txBox="1"/>
          <p:nvPr/>
        </p:nvSpPr>
        <p:spPr>
          <a:xfrm>
            <a:off x="190182" y="680485"/>
            <a:ext cx="3960091"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00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endParaRPr>
          </a:p>
        </p:txBody>
      </p:sp>
      <p:sp>
        <p:nvSpPr>
          <p:cNvPr id="9" name="Title 2">
            <a:extLst>
              <a:ext uri="{FF2B5EF4-FFF2-40B4-BE49-F238E27FC236}">
                <a16:creationId xmlns:a16="http://schemas.microsoft.com/office/drawing/2014/main" id="{63575F5B-DC6A-2CCA-7D3E-BAE09D97221A}"/>
              </a:ext>
            </a:extLst>
          </p:cNvPr>
          <p:cNvSpPr txBox="1">
            <a:spLocks noGrp="1"/>
          </p:cNvSpPr>
          <p:nvPr>
            <p:ph type="title" idx="4294967295"/>
          </p:nvPr>
        </p:nvSpPr>
        <p:spPr>
          <a:xfrm>
            <a:off x="4150273" y="4732785"/>
            <a:ext cx="6061118" cy="714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indent="0">
              <a:buNone/>
            </a:pPr>
            <a:r>
              <a:rPr lang="en-US">
                <a:solidFill>
                  <a:schemeClr val="accent6">
                    <a:lumMod val="50000"/>
                  </a:schemeClr>
                </a:solidFill>
              </a:rPr>
              <a:t>Common analytics </a:t>
            </a:r>
            <a:br>
              <a:rPr lang="en-US">
                <a:solidFill>
                  <a:schemeClr val="accent6">
                    <a:lumMod val="50000"/>
                  </a:schemeClr>
                </a:solidFill>
              </a:rPr>
            </a:br>
            <a:r>
              <a:rPr lang="en-US">
                <a:solidFill>
                  <a:schemeClr val="accent6">
                    <a:lumMod val="50000"/>
                  </a:schemeClr>
                </a:solidFill>
              </a:rPr>
              <a:t>scenarios addressed </a:t>
            </a:r>
            <a:br>
              <a:rPr lang="en-US">
                <a:solidFill>
                  <a:schemeClr val="accent6">
                    <a:lumMod val="50000"/>
                  </a:schemeClr>
                </a:solidFill>
              </a:rPr>
            </a:br>
            <a:r>
              <a:rPr lang="en-US">
                <a:solidFill>
                  <a:schemeClr val="accent6">
                    <a:lumMod val="50000"/>
                  </a:schemeClr>
                </a:solidFill>
              </a:rPr>
              <a:t>by Microsoft Fabric</a:t>
            </a:r>
          </a:p>
        </p:txBody>
      </p:sp>
    </p:spTree>
    <p:extLst>
      <p:ext uri="{BB962C8B-B14F-4D97-AF65-F5344CB8AC3E}">
        <p14:creationId xmlns:p14="http://schemas.microsoft.com/office/powerpoint/2010/main" val="116484859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CEBB8-5DB5-4208-B4E1-A54661638258}"/>
              </a:ext>
            </a:extLst>
          </p:cNvPr>
          <p:cNvSpPr>
            <a:spLocks noGrp="1"/>
          </p:cNvSpPr>
          <p:nvPr>
            <p:ph type="title" idx="4294967295"/>
          </p:nvPr>
        </p:nvSpPr>
        <p:spPr>
          <a:xfrm>
            <a:off x="1174750" y="457200"/>
            <a:ext cx="11017250" cy="492125"/>
          </a:xfrm>
        </p:spPr>
        <p:txBody>
          <a:bodyPr/>
          <a:lstStyle/>
          <a:p>
            <a:r>
              <a:rPr lang="en-US" dirty="0">
                <a:solidFill>
                  <a:schemeClr val="bg1"/>
                </a:solidFill>
              </a:rPr>
              <a:t>Modern Data Warehouse</a:t>
            </a:r>
          </a:p>
        </p:txBody>
      </p:sp>
      <p:sp>
        <p:nvSpPr>
          <p:cNvPr id="48" name="TextBox 47">
            <a:extLst>
              <a:ext uri="{FF2B5EF4-FFF2-40B4-BE49-F238E27FC236}">
                <a16:creationId xmlns:a16="http://schemas.microsoft.com/office/drawing/2014/main" id="{D0D97FB9-1BA7-427F-A488-5A8B63C1E39D}"/>
              </a:ext>
            </a:extLst>
          </p:cNvPr>
          <p:cNvSpPr txBox="1"/>
          <p:nvPr/>
        </p:nvSpPr>
        <p:spPr>
          <a:xfrm>
            <a:off x="896177" y="2223960"/>
            <a:ext cx="970457"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Logs (unstructured)</a:t>
            </a:r>
          </a:p>
        </p:txBody>
      </p:sp>
      <p:sp>
        <p:nvSpPr>
          <p:cNvPr id="49" name="TextBox 48">
            <a:extLst>
              <a:ext uri="{FF2B5EF4-FFF2-40B4-BE49-F238E27FC236}">
                <a16:creationId xmlns:a16="http://schemas.microsoft.com/office/drawing/2014/main" id="{3D997ECA-DF8E-4CBB-8713-B2777926BE50}"/>
              </a:ext>
            </a:extLst>
          </p:cNvPr>
          <p:cNvSpPr txBox="1"/>
          <p:nvPr/>
        </p:nvSpPr>
        <p:spPr>
          <a:xfrm>
            <a:off x="896177" y="3169264"/>
            <a:ext cx="1048403"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Media (unstructured)</a:t>
            </a:r>
          </a:p>
        </p:txBody>
      </p:sp>
      <p:sp>
        <p:nvSpPr>
          <p:cNvPr id="50" name="TextBox 49">
            <a:extLst>
              <a:ext uri="{FF2B5EF4-FFF2-40B4-BE49-F238E27FC236}">
                <a16:creationId xmlns:a16="http://schemas.microsoft.com/office/drawing/2014/main" id="{C2B45CB5-9776-4587-B6E3-E1185F4F9B9A}"/>
              </a:ext>
            </a:extLst>
          </p:cNvPr>
          <p:cNvSpPr txBox="1"/>
          <p:nvPr/>
        </p:nvSpPr>
        <p:spPr>
          <a:xfrm>
            <a:off x="896177" y="4114568"/>
            <a:ext cx="952742" cy="332399"/>
          </a:xfrm>
          <a:prstGeom prst="rect">
            <a:avLst/>
          </a:prstGeom>
          <a:noFill/>
        </p:spPr>
        <p:txBody>
          <a:bodyPr wrap="squar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Files (unstructured)</a:t>
            </a:r>
          </a:p>
        </p:txBody>
      </p:sp>
      <p:sp>
        <p:nvSpPr>
          <p:cNvPr id="51" name="TextBox 50">
            <a:extLst>
              <a:ext uri="{FF2B5EF4-FFF2-40B4-BE49-F238E27FC236}">
                <a16:creationId xmlns:a16="http://schemas.microsoft.com/office/drawing/2014/main" id="{33DC9C6A-B0E3-4CBC-AFAC-DC299027BAD7}"/>
              </a:ext>
            </a:extLst>
          </p:cNvPr>
          <p:cNvSpPr txBox="1"/>
          <p:nvPr/>
        </p:nvSpPr>
        <p:spPr>
          <a:xfrm>
            <a:off x="896177" y="5059872"/>
            <a:ext cx="904478" cy="498598"/>
          </a:xfrm>
          <a:prstGeom prst="rect">
            <a:avLst/>
          </a:prstGeom>
          <a:noFill/>
        </p:spPr>
        <p:txBody>
          <a:bodyPr wrap="none" lIns="0" tIns="0" rIns="0" bIns="0" rtlCol="0" anchor="ctr" anchorCtr="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Business/</a:t>
            </a:r>
            <a:br>
              <a:rPr kumimoji="0" lang="en-US" sz="1200" b="0" i="0" u="none" strike="noStrike" kern="1200" cap="none" spc="0" normalizeH="0" baseline="0" noProof="0" dirty="0">
                <a:ln>
                  <a:noFill/>
                </a:ln>
                <a:solidFill>
                  <a:prstClr val="white"/>
                </a:solidFill>
                <a:effectLst/>
                <a:uLnTx/>
                <a:uFillTx/>
                <a:latin typeface="Segoe UI"/>
                <a:ea typeface="+mn-ea"/>
                <a:cs typeface="+mn-cs"/>
              </a:rPr>
            </a:br>
            <a:r>
              <a:rPr kumimoji="0" lang="en-US" sz="1200" b="0" i="0" u="none" strike="noStrike" kern="1200" cap="none" spc="0" normalizeH="0" baseline="0" noProof="0" dirty="0">
                <a:ln>
                  <a:noFill/>
                </a:ln>
                <a:solidFill>
                  <a:prstClr val="white"/>
                </a:solidFill>
                <a:effectLst/>
                <a:uLnTx/>
                <a:uFillTx/>
                <a:latin typeface="Segoe UI"/>
                <a:ea typeface="+mn-ea"/>
                <a:cs typeface="+mn-cs"/>
              </a:rPr>
              <a:t>custom apps </a:t>
            </a:r>
            <a:br>
              <a:rPr kumimoji="0" lang="en-US" sz="1200" b="0" i="0" u="none" strike="noStrike" kern="1200" cap="none" spc="0" normalizeH="0" baseline="0" noProof="0" dirty="0">
                <a:ln>
                  <a:noFill/>
                </a:ln>
                <a:solidFill>
                  <a:prstClr val="white"/>
                </a:solidFill>
                <a:effectLst/>
                <a:uLnTx/>
                <a:uFillTx/>
                <a:latin typeface="Segoe UI"/>
                <a:ea typeface="+mn-ea"/>
                <a:cs typeface="+mn-cs"/>
              </a:rPr>
            </a:br>
            <a:r>
              <a:rPr kumimoji="0" lang="en-US" sz="1200" b="0" i="0" u="none" strike="noStrike" kern="1200" cap="none" spc="0" normalizeH="0" baseline="0" noProof="0" dirty="0">
                <a:ln>
                  <a:noFill/>
                </a:ln>
                <a:solidFill>
                  <a:prstClr val="white"/>
                </a:solidFill>
                <a:effectLst/>
                <a:uLnTx/>
                <a:uFillTx/>
                <a:latin typeface="Segoe UI"/>
                <a:ea typeface="+mn-ea"/>
                <a:cs typeface="+mn-cs"/>
              </a:rPr>
              <a:t>(structured)</a:t>
            </a:r>
          </a:p>
        </p:txBody>
      </p:sp>
      <p:sp>
        <p:nvSpPr>
          <p:cNvPr id="90" name="Right Bracket 89">
            <a:extLst>
              <a:ext uri="{FF2B5EF4-FFF2-40B4-BE49-F238E27FC236}">
                <a16:creationId xmlns:a16="http://schemas.microsoft.com/office/drawing/2014/main" id="{FD06C274-86CE-4E17-9AFB-45A986668EC3}"/>
              </a:ext>
            </a:extLst>
          </p:cNvPr>
          <p:cNvSpPr/>
          <p:nvPr/>
        </p:nvSpPr>
        <p:spPr>
          <a:xfrm>
            <a:off x="1897543" y="2017712"/>
            <a:ext cx="153417" cy="3749040"/>
          </a:xfrm>
          <a:prstGeom prst="rightBracket">
            <a:avLst>
              <a:gd name="adj" fmla="val 5678"/>
            </a:avLst>
          </a:prstGeom>
          <a:ln w="12700">
            <a:solidFill>
              <a:schemeClr val="accent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92" name="Straight Arrow Connector 91">
            <a:extLst>
              <a:ext uri="{FF2B5EF4-FFF2-40B4-BE49-F238E27FC236}">
                <a16:creationId xmlns:a16="http://schemas.microsoft.com/office/drawing/2014/main" id="{E7251229-B5F7-42BD-848A-45D66CCC0AD0}"/>
              </a:ext>
            </a:extLst>
          </p:cNvPr>
          <p:cNvCxnSpPr>
            <a:cxnSpLocks/>
          </p:cNvCxnSpPr>
          <p:nvPr/>
        </p:nvCxnSpPr>
        <p:spPr>
          <a:xfrm>
            <a:off x="2050960" y="3892232"/>
            <a:ext cx="425540" cy="0"/>
          </a:xfrm>
          <a:prstGeom prst="straightConnector1">
            <a:avLst/>
          </a:prstGeom>
          <a:ln w="12700">
            <a:solidFill>
              <a:schemeClr val="accent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3A09D95-782C-42E0-99BA-A1C34EBBC039}"/>
              </a:ext>
            </a:extLst>
          </p:cNvPr>
          <p:cNvSpPr txBox="1"/>
          <p:nvPr/>
        </p:nvSpPr>
        <p:spPr>
          <a:xfrm>
            <a:off x="2765388" y="2806308"/>
            <a:ext cx="573875"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Ingest</a:t>
            </a:r>
          </a:p>
        </p:txBody>
      </p:sp>
      <p:sp>
        <p:nvSpPr>
          <p:cNvPr id="53" name="TextBox 52">
            <a:extLst>
              <a:ext uri="{FF2B5EF4-FFF2-40B4-BE49-F238E27FC236}">
                <a16:creationId xmlns:a16="http://schemas.microsoft.com/office/drawing/2014/main" id="{6713A440-9107-43D6-91A2-D220E1CB01BF}"/>
              </a:ext>
            </a:extLst>
          </p:cNvPr>
          <p:cNvSpPr txBox="1"/>
          <p:nvPr/>
        </p:nvSpPr>
        <p:spPr>
          <a:xfrm>
            <a:off x="4822661" y="2834125"/>
            <a:ext cx="519887"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Stage</a:t>
            </a:r>
          </a:p>
        </p:txBody>
      </p:sp>
      <p:sp>
        <p:nvSpPr>
          <p:cNvPr id="54" name="TextBox 53">
            <a:extLst>
              <a:ext uri="{FF2B5EF4-FFF2-40B4-BE49-F238E27FC236}">
                <a16:creationId xmlns:a16="http://schemas.microsoft.com/office/drawing/2014/main" id="{046257A0-189A-4D8A-9961-7183CFA3E765}"/>
              </a:ext>
            </a:extLst>
          </p:cNvPr>
          <p:cNvSpPr txBox="1"/>
          <p:nvPr/>
        </p:nvSpPr>
        <p:spPr>
          <a:xfrm>
            <a:off x="6695966" y="2834125"/>
            <a:ext cx="713722"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Prepare</a:t>
            </a:r>
          </a:p>
        </p:txBody>
      </p:sp>
      <p:sp>
        <p:nvSpPr>
          <p:cNvPr id="55" name="TextBox 54">
            <a:extLst>
              <a:ext uri="{FF2B5EF4-FFF2-40B4-BE49-F238E27FC236}">
                <a16:creationId xmlns:a16="http://schemas.microsoft.com/office/drawing/2014/main" id="{0619C2D8-F683-4D68-A37D-23AF4917FA2E}"/>
              </a:ext>
            </a:extLst>
          </p:cNvPr>
          <p:cNvSpPr txBox="1"/>
          <p:nvPr/>
        </p:nvSpPr>
        <p:spPr>
          <a:xfrm>
            <a:off x="8762165" y="2834125"/>
            <a:ext cx="51636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051">
                      <a:srgbClr val="0078D4"/>
                    </a:gs>
                    <a:gs pos="15000">
                      <a:srgbClr val="0078D4"/>
                    </a:gs>
                  </a:gsLst>
                  <a:lin ang="5400000" scaled="0"/>
                </a:gradFill>
                <a:effectLst/>
                <a:uLnTx/>
                <a:uFillTx/>
                <a:latin typeface="Segoe UI Semibold"/>
                <a:ea typeface="+mn-ea"/>
                <a:cs typeface="+mn-cs"/>
              </a:rPr>
              <a:t>Serve</a:t>
            </a:r>
          </a:p>
        </p:txBody>
      </p:sp>
      <p:sp>
        <p:nvSpPr>
          <p:cNvPr id="39" name="TextBox 38">
            <a:extLst>
              <a:ext uri="{FF2B5EF4-FFF2-40B4-BE49-F238E27FC236}">
                <a16:creationId xmlns:a16="http://schemas.microsoft.com/office/drawing/2014/main" id="{88B95595-E267-4394-A2A5-36A01660E315}"/>
              </a:ext>
            </a:extLst>
          </p:cNvPr>
          <p:cNvSpPr txBox="1"/>
          <p:nvPr/>
        </p:nvSpPr>
        <p:spPr>
          <a:xfrm>
            <a:off x="10520836" y="2834125"/>
            <a:ext cx="928652"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051">
                      <a:srgbClr val="0078D4"/>
                    </a:gs>
                    <a:gs pos="15000">
                      <a:srgbClr val="0078D4"/>
                    </a:gs>
                  </a:gsLst>
                  <a:lin ang="5400000" scaled="0"/>
                </a:gradFill>
                <a:effectLst/>
                <a:uLnTx/>
                <a:uFillTx/>
                <a:latin typeface="Segoe UI Semibold"/>
                <a:ea typeface="+mn-ea"/>
                <a:cs typeface="+mn-cs"/>
              </a:rPr>
              <a:t>Reporting</a:t>
            </a:r>
          </a:p>
        </p:txBody>
      </p:sp>
      <p:sp>
        <p:nvSpPr>
          <p:cNvPr id="32" name="TextBox 31">
            <a:extLst>
              <a:ext uri="{FF2B5EF4-FFF2-40B4-BE49-F238E27FC236}">
                <a16:creationId xmlns:a16="http://schemas.microsoft.com/office/drawing/2014/main" id="{6C0148CA-2966-4758-8D20-F31DB0005059}"/>
              </a:ext>
            </a:extLst>
          </p:cNvPr>
          <p:cNvSpPr txBox="1"/>
          <p:nvPr/>
        </p:nvSpPr>
        <p:spPr>
          <a:xfrm>
            <a:off x="6453936" y="4061409"/>
            <a:ext cx="1200730" cy="1661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Azure Databricks</a:t>
            </a:r>
          </a:p>
        </p:txBody>
      </p:sp>
      <p:sp>
        <p:nvSpPr>
          <p:cNvPr id="35" name="TextBox 34">
            <a:extLst>
              <a:ext uri="{FF2B5EF4-FFF2-40B4-BE49-F238E27FC236}">
                <a16:creationId xmlns:a16="http://schemas.microsoft.com/office/drawing/2014/main" id="{CEC41C1B-B383-42A6-BB27-BAB5FCC4C2F7}"/>
              </a:ext>
            </a:extLst>
          </p:cNvPr>
          <p:cNvSpPr txBox="1"/>
          <p:nvPr/>
        </p:nvSpPr>
        <p:spPr>
          <a:xfrm>
            <a:off x="4482240" y="4372212"/>
            <a:ext cx="1200730" cy="3323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Azure Data Lake Storage</a:t>
            </a:r>
          </a:p>
        </p:txBody>
      </p:sp>
      <p:sp>
        <p:nvSpPr>
          <p:cNvPr id="36" name="TextBox 35">
            <a:extLst>
              <a:ext uri="{FF2B5EF4-FFF2-40B4-BE49-F238E27FC236}">
                <a16:creationId xmlns:a16="http://schemas.microsoft.com/office/drawing/2014/main" id="{7EA219CF-739E-4D60-A70A-928666350496}"/>
              </a:ext>
            </a:extLst>
          </p:cNvPr>
          <p:cNvSpPr txBox="1"/>
          <p:nvPr/>
        </p:nvSpPr>
        <p:spPr>
          <a:xfrm>
            <a:off x="8267739" y="4372212"/>
            <a:ext cx="1505212" cy="66479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Azure Synapse SQL Pool</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(Relational Data Warehouse)</a:t>
            </a: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C5ED1F25-9C0A-4CCF-886E-38AC349A9E98}"/>
              </a:ext>
            </a:extLst>
          </p:cNvPr>
          <p:cNvSpPr txBox="1"/>
          <p:nvPr/>
        </p:nvSpPr>
        <p:spPr>
          <a:xfrm>
            <a:off x="10466579" y="4455312"/>
            <a:ext cx="1037167" cy="166199"/>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Power BI</a:t>
            </a:r>
          </a:p>
        </p:txBody>
      </p:sp>
      <p:sp>
        <p:nvSpPr>
          <p:cNvPr id="6" name="Diamond 5">
            <a:extLst>
              <a:ext uri="{FF2B5EF4-FFF2-40B4-BE49-F238E27FC236}">
                <a16:creationId xmlns:a16="http://schemas.microsoft.com/office/drawing/2014/main" id="{5C7D51C1-646F-4102-BDAE-2C916EF22A56}"/>
              </a:ext>
            </a:extLst>
          </p:cNvPr>
          <p:cNvSpPr/>
          <p:nvPr/>
        </p:nvSpPr>
        <p:spPr bwMode="auto">
          <a:xfrm>
            <a:off x="3937467" y="3529723"/>
            <a:ext cx="313938" cy="72209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4" name="Diamond 5">
            <a:extLst>
              <a:ext uri="{FF2B5EF4-FFF2-40B4-BE49-F238E27FC236}">
                <a16:creationId xmlns:a16="http://schemas.microsoft.com/office/drawing/2014/main" id="{BE4982B4-74C3-4E5F-B29C-7EBA37BB8B02}"/>
              </a:ext>
            </a:extLst>
          </p:cNvPr>
          <p:cNvSpPr/>
          <p:nvPr/>
        </p:nvSpPr>
        <p:spPr bwMode="auto">
          <a:xfrm>
            <a:off x="6116189" y="3543269"/>
            <a:ext cx="313938" cy="72209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0" name="Diamond 5">
            <a:extLst>
              <a:ext uri="{FF2B5EF4-FFF2-40B4-BE49-F238E27FC236}">
                <a16:creationId xmlns:a16="http://schemas.microsoft.com/office/drawing/2014/main" id="{8F112778-903F-4CE8-836B-A94E29CD51A7}"/>
              </a:ext>
            </a:extLst>
          </p:cNvPr>
          <p:cNvSpPr/>
          <p:nvPr/>
        </p:nvSpPr>
        <p:spPr bwMode="auto">
          <a:xfrm>
            <a:off x="7954086" y="3529723"/>
            <a:ext cx="313938" cy="72209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 name="Diamond 5">
            <a:extLst>
              <a:ext uri="{FF2B5EF4-FFF2-40B4-BE49-F238E27FC236}">
                <a16:creationId xmlns:a16="http://schemas.microsoft.com/office/drawing/2014/main" id="{8F5DCF76-D54F-42CD-8187-F265C34EE648}"/>
              </a:ext>
            </a:extLst>
          </p:cNvPr>
          <p:cNvSpPr/>
          <p:nvPr/>
        </p:nvSpPr>
        <p:spPr bwMode="auto">
          <a:xfrm>
            <a:off x="9923167" y="3529723"/>
            <a:ext cx="313938" cy="72209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4" name="TextBox 83">
            <a:extLst>
              <a:ext uri="{FF2B5EF4-FFF2-40B4-BE49-F238E27FC236}">
                <a16:creationId xmlns:a16="http://schemas.microsoft.com/office/drawing/2014/main" id="{74FB72CD-E36E-4541-8C13-9DBA5007343B}"/>
              </a:ext>
            </a:extLst>
          </p:cNvPr>
          <p:cNvSpPr txBox="1"/>
          <p:nvPr/>
        </p:nvSpPr>
        <p:spPr>
          <a:xfrm>
            <a:off x="2426282" y="4238705"/>
            <a:ext cx="1384079" cy="4985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Azure </a:t>
            </a:r>
            <a:br>
              <a:rPr kumimoji="0" lang="en-US" sz="1200" b="0" i="0" u="none" strike="noStrike" kern="1200" cap="none" spc="0" normalizeH="0" baseline="0" noProof="0" dirty="0">
                <a:ln>
                  <a:noFill/>
                </a:ln>
                <a:solidFill>
                  <a:prstClr val="white"/>
                </a:solidFill>
                <a:effectLst/>
                <a:uLnTx/>
                <a:uFillTx/>
                <a:latin typeface="Segoe UI Semibold"/>
                <a:ea typeface="+mn-ea"/>
                <a:cs typeface="+mn-cs"/>
              </a:rPr>
            </a:b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Data Factory (ETL/ELT)*</a:t>
            </a:r>
          </a:p>
        </p:txBody>
      </p:sp>
      <p:sp>
        <p:nvSpPr>
          <p:cNvPr id="97" name="Freeform 184">
            <a:extLst>
              <a:ext uri="{FF2B5EF4-FFF2-40B4-BE49-F238E27FC236}">
                <a16:creationId xmlns:a16="http://schemas.microsoft.com/office/drawing/2014/main" id="{3B8544D3-46B9-4755-A206-0332CC97EC6C}"/>
              </a:ext>
            </a:extLst>
          </p:cNvPr>
          <p:cNvSpPr/>
          <p:nvPr/>
        </p:nvSpPr>
        <p:spPr bwMode="auto">
          <a:xfrm>
            <a:off x="2820265" y="3525397"/>
            <a:ext cx="563920" cy="562084"/>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nvGrpSpPr>
          <p:cNvPr id="99" name="Group 98">
            <a:extLst>
              <a:ext uri="{FF2B5EF4-FFF2-40B4-BE49-F238E27FC236}">
                <a16:creationId xmlns:a16="http://schemas.microsoft.com/office/drawing/2014/main" id="{BEECB027-71AA-440E-B43C-BD57D24A331C}"/>
              </a:ext>
            </a:extLst>
          </p:cNvPr>
          <p:cNvGrpSpPr/>
          <p:nvPr/>
        </p:nvGrpSpPr>
        <p:grpSpPr>
          <a:xfrm>
            <a:off x="8701976" y="3532471"/>
            <a:ext cx="787238" cy="725019"/>
            <a:chOff x="8626726" y="2852753"/>
            <a:chExt cx="787238" cy="725019"/>
          </a:xfrm>
          <a:solidFill>
            <a:schemeClr val="accent1"/>
          </a:solidFill>
        </p:grpSpPr>
        <p:sp>
          <p:nvSpPr>
            <p:cNvPr id="100" name="Freeform: Shape 99">
              <a:extLst>
                <a:ext uri="{FF2B5EF4-FFF2-40B4-BE49-F238E27FC236}">
                  <a16:creationId xmlns:a16="http://schemas.microsoft.com/office/drawing/2014/main" id="{DDD883B3-83BC-42FF-B534-85D6BE2B4E3D}"/>
                </a:ext>
              </a:extLst>
            </p:cNvPr>
            <p:cNvSpPr/>
            <p:nvPr/>
          </p:nvSpPr>
          <p:spPr bwMode="auto">
            <a:xfrm>
              <a:off x="8626726" y="2852753"/>
              <a:ext cx="514203" cy="459860"/>
            </a:xfrm>
            <a:custGeom>
              <a:avLst/>
              <a:gdLst>
                <a:gd name="connsiteX0" fmla="*/ 255087 w 514203"/>
                <a:gd name="connsiteY0" fmla="*/ 0 h 459860"/>
                <a:gd name="connsiteX1" fmla="*/ 514203 w 514203"/>
                <a:gd name="connsiteY1" fmla="*/ 135845 h 459860"/>
                <a:gd name="connsiteX2" fmla="*/ 514203 w 514203"/>
                <a:gd name="connsiteY2" fmla="*/ 185214 h 459860"/>
                <a:gd name="connsiteX3" fmla="*/ 465202 w 514203"/>
                <a:gd name="connsiteY3" fmla="*/ 185214 h 459860"/>
                <a:gd name="connsiteX4" fmla="*/ 465202 w 514203"/>
                <a:gd name="connsiteY4" fmla="*/ 287114 h 459860"/>
                <a:gd name="connsiteX5" fmla="*/ 420567 w 514203"/>
                <a:gd name="connsiteY5" fmla="*/ 287114 h 459860"/>
                <a:gd name="connsiteX6" fmla="*/ 420567 w 514203"/>
                <a:gd name="connsiteY6" fmla="*/ 185214 h 459860"/>
                <a:gd name="connsiteX7" fmla="*/ 85667 w 514203"/>
                <a:gd name="connsiteY7" fmla="*/ 185214 h 459860"/>
                <a:gd name="connsiteX8" fmla="*/ 85667 w 514203"/>
                <a:gd name="connsiteY8" fmla="*/ 459860 h 459860"/>
                <a:gd name="connsiteX9" fmla="*/ 30770 w 514203"/>
                <a:gd name="connsiteY9" fmla="*/ 459860 h 459860"/>
                <a:gd name="connsiteX10" fmla="*/ 30770 w 514203"/>
                <a:gd name="connsiteY10" fmla="*/ 185214 h 459860"/>
                <a:gd name="connsiteX11" fmla="*/ 0 w 514203"/>
                <a:gd name="connsiteY11" fmla="*/ 185214 h 459860"/>
                <a:gd name="connsiteX12" fmla="*/ 0 w 514203"/>
                <a:gd name="connsiteY12" fmla="*/ 135845 h 459860"/>
                <a:gd name="connsiteX13" fmla="*/ 255087 w 514203"/>
                <a:gd name="connsiteY13" fmla="*/ 0 h 45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203" h="459860">
                  <a:moveTo>
                    <a:pt x="255087" y="0"/>
                  </a:moveTo>
                  <a:lnTo>
                    <a:pt x="514203" y="135845"/>
                  </a:lnTo>
                  <a:lnTo>
                    <a:pt x="514203" y="185214"/>
                  </a:lnTo>
                  <a:lnTo>
                    <a:pt x="465202" y="185214"/>
                  </a:lnTo>
                  <a:lnTo>
                    <a:pt x="465202" y="287114"/>
                  </a:lnTo>
                  <a:lnTo>
                    <a:pt x="420567" y="287114"/>
                  </a:lnTo>
                  <a:lnTo>
                    <a:pt x="420567" y="185214"/>
                  </a:lnTo>
                  <a:lnTo>
                    <a:pt x="85667" y="185214"/>
                  </a:lnTo>
                  <a:lnTo>
                    <a:pt x="85667" y="459860"/>
                  </a:lnTo>
                  <a:lnTo>
                    <a:pt x="30770" y="459860"/>
                  </a:lnTo>
                  <a:lnTo>
                    <a:pt x="30770" y="185214"/>
                  </a:lnTo>
                  <a:lnTo>
                    <a:pt x="0" y="185214"/>
                  </a:lnTo>
                  <a:lnTo>
                    <a:pt x="0" y="135845"/>
                  </a:lnTo>
                  <a:lnTo>
                    <a:pt x="255087"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Shape 101">
              <a:extLst>
                <a:ext uri="{FF2B5EF4-FFF2-40B4-BE49-F238E27FC236}">
                  <a16:creationId xmlns:a16="http://schemas.microsoft.com/office/drawing/2014/main" id="{DB53268C-EF85-4BF1-A958-4DCA7EE1E23B}"/>
                </a:ext>
              </a:extLst>
            </p:cNvPr>
            <p:cNvSpPr/>
            <p:nvPr/>
          </p:nvSpPr>
          <p:spPr bwMode="auto">
            <a:xfrm>
              <a:off x="8781580" y="3103275"/>
              <a:ext cx="56940" cy="54476"/>
            </a:xfrm>
            <a:custGeom>
              <a:avLst/>
              <a:gdLst>
                <a:gd name="connsiteX0" fmla="*/ 0 w 56940"/>
                <a:gd name="connsiteY0" fmla="*/ 0 h 54476"/>
                <a:gd name="connsiteX1" fmla="*/ 56940 w 56940"/>
                <a:gd name="connsiteY1" fmla="*/ 0 h 54476"/>
                <a:gd name="connsiteX2" fmla="*/ 56940 w 56940"/>
                <a:gd name="connsiteY2" fmla="*/ 54476 h 54476"/>
                <a:gd name="connsiteX3" fmla="*/ 0 w 56940"/>
                <a:gd name="connsiteY3" fmla="*/ 54476 h 54476"/>
                <a:gd name="connsiteX4" fmla="*/ 0 w 56940"/>
                <a:gd name="connsiteY4" fmla="*/ 0 h 5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0" h="54476">
                  <a:moveTo>
                    <a:pt x="0" y="0"/>
                  </a:moveTo>
                  <a:lnTo>
                    <a:pt x="56940" y="0"/>
                  </a:lnTo>
                  <a:lnTo>
                    <a:pt x="56940" y="54476"/>
                  </a:lnTo>
                  <a:lnTo>
                    <a:pt x="0" y="54476"/>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01497A6D-7047-4D70-BDE3-9E569388DBFD}"/>
                </a:ext>
              </a:extLst>
            </p:cNvPr>
            <p:cNvSpPr/>
            <p:nvPr/>
          </p:nvSpPr>
          <p:spPr bwMode="auto">
            <a:xfrm>
              <a:off x="8736774" y="3180069"/>
              <a:ext cx="56940" cy="54476"/>
            </a:xfrm>
            <a:custGeom>
              <a:avLst/>
              <a:gdLst>
                <a:gd name="connsiteX0" fmla="*/ 0 w 56940"/>
                <a:gd name="connsiteY0" fmla="*/ 0 h 54476"/>
                <a:gd name="connsiteX1" fmla="*/ 56940 w 56940"/>
                <a:gd name="connsiteY1" fmla="*/ 0 h 54476"/>
                <a:gd name="connsiteX2" fmla="*/ 56940 w 56940"/>
                <a:gd name="connsiteY2" fmla="*/ 54476 h 54476"/>
                <a:gd name="connsiteX3" fmla="*/ 0 w 56940"/>
                <a:gd name="connsiteY3" fmla="*/ 54476 h 54476"/>
                <a:gd name="connsiteX4" fmla="*/ 0 w 56940"/>
                <a:gd name="connsiteY4" fmla="*/ 0 h 5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0" h="54476">
                  <a:moveTo>
                    <a:pt x="0" y="0"/>
                  </a:moveTo>
                  <a:lnTo>
                    <a:pt x="56940" y="0"/>
                  </a:lnTo>
                  <a:lnTo>
                    <a:pt x="56940" y="54476"/>
                  </a:lnTo>
                  <a:lnTo>
                    <a:pt x="0" y="54476"/>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Freeform: Shape 103">
              <a:extLst>
                <a:ext uri="{FF2B5EF4-FFF2-40B4-BE49-F238E27FC236}">
                  <a16:creationId xmlns:a16="http://schemas.microsoft.com/office/drawing/2014/main" id="{EA20B3C6-5603-482A-9F78-AB0530E1AE9C}"/>
                </a:ext>
              </a:extLst>
            </p:cNvPr>
            <p:cNvSpPr/>
            <p:nvPr/>
          </p:nvSpPr>
          <p:spPr bwMode="auto">
            <a:xfrm>
              <a:off x="8826385" y="3180069"/>
              <a:ext cx="56940" cy="54476"/>
            </a:xfrm>
            <a:custGeom>
              <a:avLst/>
              <a:gdLst>
                <a:gd name="connsiteX0" fmla="*/ 0 w 56940"/>
                <a:gd name="connsiteY0" fmla="*/ 0 h 54476"/>
                <a:gd name="connsiteX1" fmla="*/ 56940 w 56940"/>
                <a:gd name="connsiteY1" fmla="*/ 0 h 54476"/>
                <a:gd name="connsiteX2" fmla="*/ 56940 w 56940"/>
                <a:gd name="connsiteY2" fmla="*/ 54476 h 54476"/>
                <a:gd name="connsiteX3" fmla="*/ 0 w 56940"/>
                <a:gd name="connsiteY3" fmla="*/ 54476 h 54476"/>
                <a:gd name="connsiteX4" fmla="*/ 0 w 56940"/>
                <a:gd name="connsiteY4" fmla="*/ 0 h 5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0" h="54476">
                  <a:moveTo>
                    <a:pt x="0" y="0"/>
                  </a:moveTo>
                  <a:lnTo>
                    <a:pt x="56940" y="0"/>
                  </a:lnTo>
                  <a:lnTo>
                    <a:pt x="56940" y="54476"/>
                  </a:lnTo>
                  <a:lnTo>
                    <a:pt x="0" y="54476"/>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15E3B701-DB21-4493-BDB0-F06E6F60BFB1}"/>
                </a:ext>
              </a:extLst>
            </p:cNvPr>
            <p:cNvSpPr/>
            <p:nvPr/>
          </p:nvSpPr>
          <p:spPr bwMode="auto">
            <a:xfrm>
              <a:off x="8736774" y="3256863"/>
              <a:ext cx="56940" cy="54476"/>
            </a:xfrm>
            <a:custGeom>
              <a:avLst/>
              <a:gdLst>
                <a:gd name="connsiteX0" fmla="*/ 0 w 56940"/>
                <a:gd name="connsiteY0" fmla="*/ 0 h 54476"/>
                <a:gd name="connsiteX1" fmla="*/ 56940 w 56940"/>
                <a:gd name="connsiteY1" fmla="*/ 0 h 54476"/>
                <a:gd name="connsiteX2" fmla="*/ 56940 w 56940"/>
                <a:gd name="connsiteY2" fmla="*/ 54476 h 54476"/>
                <a:gd name="connsiteX3" fmla="*/ 0 w 56940"/>
                <a:gd name="connsiteY3" fmla="*/ 54476 h 54476"/>
                <a:gd name="connsiteX4" fmla="*/ 0 w 56940"/>
                <a:gd name="connsiteY4" fmla="*/ 0 h 5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0" h="54476">
                  <a:moveTo>
                    <a:pt x="0" y="0"/>
                  </a:moveTo>
                  <a:lnTo>
                    <a:pt x="56940" y="0"/>
                  </a:lnTo>
                  <a:lnTo>
                    <a:pt x="56940" y="54476"/>
                  </a:lnTo>
                  <a:lnTo>
                    <a:pt x="0" y="54476"/>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9765E8E0-7A96-4BC3-BCD9-46D819A9B2A4}"/>
                </a:ext>
              </a:extLst>
            </p:cNvPr>
            <p:cNvSpPr/>
            <p:nvPr/>
          </p:nvSpPr>
          <p:spPr bwMode="auto">
            <a:xfrm>
              <a:off x="8826385" y="3256863"/>
              <a:ext cx="56940" cy="54476"/>
            </a:xfrm>
            <a:custGeom>
              <a:avLst/>
              <a:gdLst>
                <a:gd name="connsiteX0" fmla="*/ 0 w 56940"/>
                <a:gd name="connsiteY0" fmla="*/ 0 h 54476"/>
                <a:gd name="connsiteX1" fmla="*/ 56940 w 56940"/>
                <a:gd name="connsiteY1" fmla="*/ 0 h 54476"/>
                <a:gd name="connsiteX2" fmla="*/ 56940 w 56940"/>
                <a:gd name="connsiteY2" fmla="*/ 54476 h 54476"/>
                <a:gd name="connsiteX3" fmla="*/ 0 w 56940"/>
                <a:gd name="connsiteY3" fmla="*/ 54476 h 54476"/>
                <a:gd name="connsiteX4" fmla="*/ 0 w 56940"/>
                <a:gd name="connsiteY4" fmla="*/ 0 h 5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0" h="54476">
                  <a:moveTo>
                    <a:pt x="0" y="0"/>
                  </a:moveTo>
                  <a:lnTo>
                    <a:pt x="56940" y="0"/>
                  </a:lnTo>
                  <a:lnTo>
                    <a:pt x="56940" y="54476"/>
                  </a:lnTo>
                  <a:lnTo>
                    <a:pt x="0" y="54476"/>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Freeform: Shape 106">
              <a:extLst>
                <a:ext uri="{FF2B5EF4-FFF2-40B4-BE49-F238E27FC236}">
                  <a16:creationId xmlns:a16="http://schemas.microsoft.com/office/drawing/2014/main" id="{CD36BEC4-D49A-4BE3-954C-644DA47DD48F}"/>
                </a:ext>
              </a:extLst>
            </p:cNvPr>
            <p:cNvSpPr/>
            <p:nvPr/>
          </p:nvSpPr>
          <p:spPr bwMode="auto">
            <a:xfrm>
              <a:off x="8915998" y="3256863"/>
              <a:ext cx="56940" cy="54476"/>
            </a:xfrm>
            <a:custGeom>
              <a:avLst/>
              <a:gdLst>
                <a:gd name="connsiteX0" fmla="*/ 0 w 56940"/>
                <a:gd name="connsiteY0" fmla="*/ 0 h 54476"/>
                <a:gd name="connsiteX1" fmla="*/ 56940 w 56940"/>
                <a:gd name="connsiteY1" fmla="*/ 0 h 54476"/>
                <a:gd name="connsiteX2" fmla="*/ 56940 w 56940"/>
                <a:gd name="connsiteY2" fmla="*/ 54476 h 54476"/>
                <a:gd name="connsiteX3" fmla="*/ 0 w 56940"/>
                <a:gd name="connsiteY3" fmla="*/ 54476 h 54476"/>
                <a:gd name="connsiteX4" fmla="*/ 0 w 56940"/>
                <a:gd name="connsiteY4" fmla="*/ 0 h 5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40" h="54476">
                  <a:moveTo>
                    <a:pt x="0" y="0"/>
                  </a:moveTo>
                  <a:lnTo>
                    <a:pt x="56940" y="0"/>
                  </a:lnTo>
                  <a:lnTo>
                    <a:pt x="56940" y="54476"/>
                  </a:lnTo>
                  <a:lnTo>
                    <a:pt x="0" y="54476"/>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Freeform: Shape 107">
              <a:extLst>
                <a:ext uri="{FF2B5EF4-FFF2-40B4-BE49-F238E27FC236}">
                  <a16:creationId xmlns:a16="http://schemas.microsoft.com/office/drawing/2014/main" id="{DF98E0FD-51F6-41C7-AED1-3E9F778E3BB3}"/>
                </a:ext>
              </a:extLst>
            </p:cNvPr>
            <p:cNvSpPr/>
            <p:nvPr/>
          </p:nvSpPr>
          <p:spPr bwMode="auto">
            <a:xfrm>
              <a:off x="9067205" y="3124835"/>
              <a:ext cx="346759" cy="452937"/>
            </a:xfrm>
            <a:custGeom>
              <a:avLst/>
              <a:gdLst>
                <a:gd name="connsiteX0" fmla="*/ 175717 w 346759"/>
                <a:gd name="connsiteY0" fmla="*/ 221139 h 452937"/>
                <a:gd name="connsiteX1" fmla="*/ 187225 w 346759"/>
                <a:gd name="connsiteY1" fmla="*/ 227566 h 452937"/>
                <a:gd name="connsiteX2" fmla="*/ 191431 w 346759"/>
                <a:gd name="connsiteY2" fmla="*/ 245145 h 452937"/>
                <a:gd name="connsiteX3" fmla="*/ 186976 w 346759"/>
                <a:gd name="connsiteY3" fmla="*/ 261906 h 452937"/>
                <a:gd name="connsiteX4" fmla="*/ 175284 w 346759"/>
                <a:gd name="connsiteY4" fmla="*/ 268143 h 452937"/>
                <a:gd name="connsiteX5" fmla="*/ 163251 w 346759"/>
                <a:gd name="connsiteY5" fmla="*/ 261968 h 452937"/>
                <a:gd name="connsiteX6" fmla="*/ 158827 w 346759"/>
                <a:gd name="connsiteY6" fmla="*/ 244767 h 452937"/>
                <a:gd name="connsiteX7" fmla="*/ 163282 w 346759"/>
                <a:gd name="connsiteY7" fmla="*/ 227313 h 452937"/>
                <a:gd name="connsiteX8" fmla="*/ 175717 w 346759"/>
                <a:gd name="connsiteY8" fmla="*/ 221139 h 452937"/>
                <a:gd name="connsiteX9" fmla="*/ 232272 w 346759"/>
                <a:gd name="connsiteY9" fmla="*/ 199466 h 452937"/>
                <a:gd name="connsiteX10" fmla="*/ 232272 w 346759"/>
                <a:gd name="connsiteY10" fmla="*/ 289820 h 452937"/>
                <a:gd name="connsiteX11" fmla="*/ 289561 w 346759"/>
                <a:gd name="connsiteY11" fmla="*/ 289820 h 452937"/>
                <a:gd name="connsiteX12" fmla="*/ 289561 w 346759"/>
                <a:gd name="connsiteY12" fmla="*/ 268522 h 452937"/>
                <a:gd name="connsiteX13" fmla="*/ 258999 w 346759"/>
                <a:gd name="connsiteY13" fmla="*/ 268522 h 452937"/>
                <a:gd name="connsiteX14" fmla="*/ 258999 w 346759"/>
                <a:gd name="connsiteY14" fmla="*/ 199466 h 452937"/>
                <a:gd name="connsiteX15" fmla="*/ 175965 w 346759"/>
                <a:gd name="connsiteY15" fmla="*/ 197953 h 452937"/>
                <a:gd name="connsiteX16" fmla="*/ 152331 w 346759"/>
                <a:gd name="connsiteY16" fmla="*/ 203970 h 452937"/>
                <a:gd name="connsiteX17" fmla="*/ 136184 w 346759"/>
                <a:gd name="connsiteY17" fmla="*/ 221014 h 452937"/>
                <a:gd name="connsiteX18" fmla="*/ 130430 w 346759"/>
                <a:gd name="connsiteY18" fmla="*/ 245839 h 452937"/>
                <a:gd name="connsiteX19" fmla="*/ 136123 w 346759"/>
                <a:gd name="connsiteY19" fmla="*/ 269435 h 452937"/>
                <a:gd name="connsiteX20" fmla="*/ 152053 w 346759"/>
                <a:gd name="connsiteY20" fmla="*/ 285629 h 452937"/>
                <a:gd name="connsiteX21" fmla="*/ 174790 w 346759"/>
                <a:gd name="connsiteY21" fmla="*/ 291394 h 452937"/>
                <a:gd name="connsiteX22" fmla="*/ 185121 w 346759"/>
                <a:gd name="connsiteY22" fmla="*/ 290323 h 452937"/>
                <a:gd name="connsiteX23" fmla="*/ 196381 w 346759"/>
                <a:gd name="connsiteY23" fmla="*/ 301979 h 452937"/>
                <a:gd name="connsiteX24" fmla="*/ 229913 w 346759"/>
                <a:gd name="connsiteY24" fmla="*/ 301979 h 452937"/>
                <a:gd name="connsiteX25" fmla="*/ 206466 w 346759"/>
                <a:gd name="connsiteY25" fmla="*/ 278918 h 452937"/>
                <a:gd name="connsiteX26" fmla="*/ 219768 w 346759"/>
                <a:gd name="connsiteY26" fmla="*/ 244390 h 452937"/>
                <a:gd name="connsiteX27" fmla="*/ 214293 w 346759"/>
                <a:gd name="connsiteY27" fmla="*/ 220163 h 452937"/>
                <a:gd name="connsiteX28" fmla="*/ 198764 w 346759"/>
                <a:gd name="connsiteY28" fmla="*/ 203719 h 452937"/>
                <a:gd name="connsiteX29" fmla="*/ 175965 w 346759"/>
                <a:gd name="connsiteY29" fmla="*/ 197953 h 452937"/>
                <a:gd name="connsiteX30" fmla="*/ 93204 w 346759"/>
                <a:gd name="connsiteY30" fmla="*/ 197953 h 452937"/>
                <a:gd name="connsiteX31" fmla="*/ 66972 w 346759"/>
                <a:gd name="connsiteY31" fmla="*/ 205797 h 452937"/>
                <a:gd name="connsiteX32" fmla="*/ 57198 w 346759"/>
                <a:gd name="connsiteY32" fmla="*/ 226747 h 452937"/>
                <a:gd name="connsiteX33" fmla="*/ 78604 w 346759"/>
                <a:gd name="connsiteY33" fmla="*/ 253842 h 452937"/>
                <a:gd name="connsiteX34" fmla="*/ 87668 w 346759"/>
                <a:gd name="connsiteY34" fmla="*/ 257812 h 452937"/>
                <a:gd name="connsiteX35" fmla="*/ 91318 w 346759"/>
                <a:gd name="connsiteY35" fmla="*/ 260930 h 452937"/>
                <a:gd name="connsiteX36" fmla="*/ 92524 w 346759"/>
                <a:gd name="connsiteY36" fmla="*/ 264805 h 452937"/>
                <a:gd name="connsiteX37" fmla="*/ 90112 w 346759"/>
                <a:gd name="connsiteY37" fmla="*/ 269499 h 452937"/>
                <a:gd name="connsiteX38" fmla="*/ 83306 w 346759"/>
                <a:gd name="connsiteY38" fmla="*/ 271106 h 452937"/>
                <a:gd name="connsiteX39" fmla="*/ 70747 w 346759"/>
                <a:gd name="connsiteY39" fmla="*/ 268554 h 452937"/>
                <a:gd name="connsiteX40" fmla="*/ 58436 w 346759"/>
                <a:gd name="connsiteY40" fmla="*/ 261844 h 452937"/>
                <a:gd name="connsiteX41" fmla="*/ 58436 w 346759"/>
                <a:gd name="connsiteY41" fmla="*/ 286605 h 452937"/>
                <a:gd name="connsiteX42" fmla="*/ 83924 w 346759"/>
                <a:gd name="connsiteY42" fmla="*/ 291394 h 452937"/>
                <a:gd name="connsiteX43" fmla="*/ 104464 w 346759"/>
                <a:gd name="connsiteY43" fmla="*/ 288118 h 452937"/>
                <a:gd name="connsiteX44" fmla="*/ 117734 w 346759"/>
                <a:gd name="connsiteY44" fmla="*/ 278163 h 452937"/>
                <a:gd name="connsiteX45" fmla="*/ 122468 w 346759"/>
                <a:gd name="connsiteY45" fmla="*/ 262474 h 452937"/>
                <a:gd name="connsiteX46" fmla="*/ 116745 w 346759"/>
                <a:gd name="connsiteY46" fmla="*/ 246470 h 452937"/>
                <a:gd name="connsiteX47" fmla="*/ 97226 w 346759"/>
                <a:gd name="connsiteY47" fmla="*/ 234056 h 452937"/>
                <a:gd name="connsiteX48" fmla="*/ 88038 w 346759"/>
                <a:gd name="connsiteY48" fmla="*/ 229237 h 452937"/>
                <a:gd name="connsiteX49" fmla="*/ 85842 w 346759"/>
                <a:gd name="connsiteY49" fmla="*/ 224543 h 452937"/>
                <a:gd name="connsiteX50" fmla="*/ 88565 w 346759"/>
                <a:gd name="connsiteY50" fmla="*/ 219880 h 452937"/>
                <a:gd name="connsiteX51" fmla="*/ 95742 w 346759"/>
                <a:gd name="connsiteY51" fmla="*/ 218179 h 452937"/>
                <a:gd name="connsiteX52" fmla="*/ 117766 w 346759"/>
                <a:gd name="connsiteY52" fmla="*/ 224416 h 452937"/>
                <a:gd name="connsiteX53" fmla="*/ 117766 w 346759"/>
                <a:gd name="connsiteY53" fmla="*/ 201419 h 452937"/>
                <a:gd name="connsiteX54" fmla="*/ 108826 w 346759"/>
                <a:gd name="connsiteY54" fmla="*/ 199275 h 452937"/>
                <a:gd name="connsiteX55" fmla="*/ 101742 w 346759"/>
                <a:gd name="connsiteY55" fmla="*/ 198330 h 452937"/>
                <a:gd name="connsiteX56" fmla="*/ 93204 w 346759"/>
                <a:gd name="connsiteY56" fmla="*/ 197953 h 452937"/>
                <a:gd name="connsiteX57" fmla="*/ 173379 w 346759"/>
                <a:gd name="connsiteY57" fmla="*/ 25985 h 452937"/>
                <a:gd name="connsiteX58" fmla="*/ 53705 w 346759"/>
                <a:gd name="connsiteY58" fmla="*/ 61756 h 452937"/>
                <a:gd name="connsiteX59" fmla="*/ 173379 w 346759"/>
                <a:gd name="connsiteY59" fmla="*/ 97528 h 452937"/>
                <a:gd name="connsiteX60" fmla="*/ 293054 w 346759"/>
                <a:gd name="connsiteY60" fmla="*/ 61756 h 452937"/>
                <a:gd name="connsiteX61" fmla="*/ 173379 w 346759"/>
                <a:gd name="connsiteY61" fmla="*/ 25985 h 452937"/>
                <a:gd name="connsiteX62" fmla="*/ 173379 w 346759"/>
                <a:gd name="connsiteY62" fmla="*/ 0 h 452937"/>
                <a:gd name="connsiteX63" fmla="*/ 345864 w 346759"/>
                <a:gd name="connsiteY63" fmla="*/ 64664 h 452937"/>
                <a:gd name="connsiteX64" fmla="*/ 346494 w 346759"/>
                <a:gd name="connsiteY64" fmla="*/ 69849 h 452937"/>
                <a:gd name="connsiteX65" fmla="*/ 346759 w 346759"/>
                <a:gd name="connsiteY65" fmla="*/ 69849 h 452937"/>
                <a:gd name="connsiteX66" fmla="*/ 346759 w 346759"/>
                <a:gd name="connsiteY66" fmla="*/ 72029 h 452937"/>
                <a:gd name="connsiteX67" fmla="*/ 346759 w 346759"/>
                <a:gd name="connsiteY67" fmla="*/ 380909 h 452937"/>
                <a:gd name="connsiteX68" fmla="*/ 346759 w 346759"/>
                <a:gd name="connsiteY68" fmla="*/ 380910 h 452937"/>
                <a:gd name="connsiteX69" fmla="*/ 346759 w 346759"/>
                <a:gd name="connsiteY69" fmla="*/ 380911 h 452937"/>
                <a:gd name="connsiteX70" fmla="*/ 346759 w 346759"/>
                <a:gd name="connsiteY70" fmla="*/ 383088 h 452937"/>
                <a:gd name="connsiteX71" fmla="*/ 346494 w 346759"/>
                <a:gd name="connsiteY71" fmla="*/ 383088 h 452937"/>
                <a:gd name="connsiteX72" fmla="*/ 345864 w 346759"/>
                <a:gd name="connsiteY72" fmla="*/ 388274 h 452937"/>
                <a:gd name="connsiteX73" fmla="*/ 173379 w 346759"/>
                <a:gd name="connsiteY73" fmla="*/ 452937 h 452937"/>
                <a:gd name="connsiteX74" fmla="*/ 896 w 346759"/>
                <a:gd name="connsiteY74" fmla="*/ 388274 h 452937"/>
                <a:gd name="connsiteX75" fmla="*/ 265 w 346759"/>
                <a:gd name="connsiteY75" fmla="*/ 383088 h 452937"/>
                <a:gd name="connsiteX76" fmla="*/ 0 w 346759"/>
                <a:gd name="connsiteY76" fmla="*/ 383088 h 452937"/>
                <a:gd name="connsiteX77" fmla="*/ 0 w 346759"/>
                <a:gd name="connsiteY77" fmla="*/ 380910 h 452937"/>
                <a:gd name="connsiteX78" fmla="*/ 0 w 346759"/>
                <a:gd name="connsiteY78" fmla="*/ 72029 h 452937"/>
                <a:gd name="connsiteX79" fmla="*/ 0 w 346759"/>
                <a:gd name="connsiteY79" fmla="*/ 72028 h 452937"/>
                <a:gd name="connsiteX80" fmla="*/ 896 w 346759"/>
                <a:gd name="connsiteY80" fmla="*/ 64664 h 452937"/>
                <a:gd name="connsiteX81" fmla="*/ 173379 w 346759"/>
                <a:gd name="connsiteY81" fmla="*/ 0 h 45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46759" h="452937">
                  <a:moveTo>
                    <a:pt x="175717" y="221139"/>
                  </a:moveTo>
                  <a:cubicBezTo>
                    <a:pt x="180584" y="221139"/>
                    <a:pt x="184420" y="223281"/>
                    <a:pt x="187225" y="227566"/>
                  </a:cubicBezTo>
                  <a:cubicBezTo>
                    <a:pt x="190028" y="231850"/>
                    <a:pt x="191431" y="237710"/>
                    <a:pt x="191431" y="245145"/>
                  </a:cubicBezTo>
                  <a:cubicBezTo>
                    <a:pt x="191431" y="252160"/>
                    <a:pt x="189947" y="257747"/>
                    <a:pt x="186976" y="261906"/>
                  </a:cubicBezTo>
                  <a:cubicBezTo>
                    <a:pt x="184007" y="266063"/>
                    <a:pt x="180109" y="268143"/>
                    <a:pt x="175284" y="268143"/>
                  </a:cubicBezTo>
                  <a:cubicBezTo>
                    <a:pt x="170211" y="268143"/>
                    <a:pt x="166200" y="266085"/>
                    <a:pt x="163251" y="261968"/>
                  </a:cubicBezTo>
                  <a:cubicBezTo>
                    <a:pt x="160301" y="257852"/>
                    <a:pt x="158827" y="252119"/>
                    <a:pt x="158827" y="244767"/>
                  </a:cubicBezTo>
                  <a:cubicBezTo>
                    <a:pt x="158827" y="237248"/>
                    <a:pt x="160311" y="231431"/>
                    <a:pt x="163282" y="227313"/>
                  </a:cubicBezTo>
                  <a:cubicBezTo>
                    <a:pt x="166251" y="223198"/>
                    <a:pt x="170396" y="221139"/>
                    <a:pt x="175717" y="221139"/>
                  </a:cubicBezTo>
                  <a:close/>
                  <a:moveTo>
                    <a:pt x="232272" y="199466"/>
                  </a:moveTo>
                  <a:lnTo>
                    <a:pt x="232272" y="289820"/>
                  </a:lnTo>
                  <a:lnTo>
                    <a:pt x="289561" y="289820"/>
                  </a:lnTo>
                  <a:lnTo>
                    <a:pt x="289561" y="268522"/>
                  </a:lnTo>
                  <a:lnTo>
                    <a:pt x="258999" y="268522"/>
                  </a:lnTo>
                  <a:lnTo>
                    <a:pt x="258999" y="199466"/>
                  </a:lnTo>
                  <a:close/>
                  <a:moveTo>
                    <a:pt x="175965" y="197953"/>
                  </a:moveTo>
                  <a:cubicBezTo>
                    <a:pt x="167139" y="197953"/>
                    <a:pt x="159261" y="199958"/>
                    <a:pt x="152331" y="203970"/>
                  </a:cubicBezTo>
                  <a:cubicBezTo>
                    <a:pt x="145403" y="207982"/>
                    <a:pt x="140020" y="213663"/>
                    <a:pt x="136184" y="221014"/>
                  </a:cubicBezTo>
                  <a:cubicBezTo>
                    <a:pt x="132349" y="228365"/>
                    <a:pt x="130430" y="236641"/>
                    <a:pt x="130430" y="245839"/>
                  </a:cubicBezTo>
                  <a:cubicBezTo>
                    <a:pt x="130430" y="254619"/>
                    <a:pt x="132328" y="262485"/>
                    <a:pt x="136123" y="269435"/>
                  </a:cubicBezTo>
                  <a:cubicBezTo>
                    <a:pt x="139917" y="276388"/>
                    <a:pt x="145228" y="281786"/>
                    <a:pt x="152053" y="285629"/>
                  </a:cubicBezTo>
                  <a:cubicBezTo>
                    <a:pt x="158880" y="289472"/>
                    <a:pt x="166458" y="291394"/>
                    <a:pt x="174790" y="291394"/>
                  </a:cubicBezTo>
                  <a:cubicBezTo>
                    <a:pt x="178377" y="291394"/>
                    <a:pt x="181823" y="291038"/>
                    <a:pt x="185121" y="290323"/>
                  </a:cubicBezTo>
                  <a:lnTo>
                    <a:pt x="196381" y="301979"/>
                  </a:lnTo>
                  <a:lnTo>
                    <a:pt x="229913" y="301979"/>
                  </a:lnTo>
                  <a:lnTo>
                    <a:pt x="206466" y="278918"/>
                  </a:lnTo>
                  <a:cubicBezTo>
                    <a:pt x="215334" y="269888"/>
                    <a:pt x="219768" y="258378"/>
                    <a:pt x="219768" y="244390"/>
                  </a:cubicBezTo>
                  <a:cubicBezTo>
                    <a:pt x="219768" y="235359"/>
                    <a:pt x="217942" y="227283"/>
                    <a:pt x="214293" y="220163"/>
                  </a:cubicBezTo>
                  <a:cubicBezTo>
                    <a:pt x="210643" y="213043"/>
                    <a:pt x="205466" y="207561"/>
                    <a:pt x="198764" y="203719"/>
                  </a:cubicBezTo>
                  <a:cubicBezTo>
                    <a:pt x="192061" y="199875"/>
                    <a:pt x="184462" y="197953"/>
                    <a:pt x="175965" y="197953"/>
                  </a:cubicBezTo>
                  <a:close/>
                  <a:moveTo>
                    <a:pt x="93204" y="197953"/>
                  </a:moveTo>
                  <a:cubicBezTo>
                    <a:pt x="82233" y="197953"/>
                    <a:pt x="73490" y="200568"/>
                    <a:pt x="66972" y="205797"/>
                  </a:cubicBezTo>
                  <a:cubicBezTo>
                    <a:pt x="60456" y="211027"/>
                    <a:pt x="57198" y="218010"/>
                    <a:pt x="57198" y="226747"/>
                  </a:cubicBezTo>
                  <a:cubicBezTo>
                    <a:pt x="57198" y="239224"/>
                    <a:pt x="64333" y="248255"/>
                    <a:pt x="78604" y="253842"/>
                  </a:cubicBezTo>
                  <a:cubicBezTo>
                    <a:pt x="83018" y="255521"/>
                    <a:pt x="86038" y="256845"/>
                    <a:pt x="87668" y="257812"/>
                  </a:cubicBezTo>
                  <a:cubicBezTo>
                    <a:pt x="89296" y="258777"/>
                    <a:pt x="90513" y="259817"/>
                    <a:pt x="91318" y="260930"/>
                  </a:cubicBezTo>
                  <a:cubicBezTo>
                    <a:pt x="92123" y="262042"/>
                    <a:pt x="92524" y="263335"/>
                    <a:pt x="92524" y="264805"/>
                  </a:cubicBezTo>
                  <a:cubicBezTo>
                    <a:pt x="92524" y="266864"/>
                    <a:pt x="91720" y="268428"/>
                    <a:pt x="90112" y="269499"/>
                  </a:cubicBezTo>
                  <a:cubicBezTo>
                    <a:pt x="88502" y="270570"/>
                    <a:pt x="86234" y="271106"/>
                    <a:pt x="83306" y="271106"/>
                  </a:cubicBezTo>
                  <a:cubicBezTo>
                    <a:pt x="79429" y="271106"/>
                    <a:pt x="75243" y="270255"/>
                    <a:pt x="70747" y="268554"/>
                  </a:cubicBezTo>
                  <a:cubicBezTo>
                    <a:pt x="66250" y="266853"/>
                    <a:pt x="62147" y="264617"/>
                    <a:pt x="58436" y="261844"/>
                  </a:cubicBezTo>
                  <a:lnTo>
                    <a:pt x="58436" y="286605"/>
                  </a:lnTo>
                  <a:cubicBezTo>
                    <a:pt x="66148" y="289798"/>
                    <a:pt x="74644" y="291394"/>
                    <a:pt x="83924" y="291394"/>
                  </a:cubicBezTo>
                  <a:cubicBezTo>
                    <a:pt x="91926" y="291394"/>
                    <a:pt x="98773" y="290302"/>
                    <a:pt x="104464" y="288118"/>
                  </a:cubicBezTo>
                  <a:cubicBezTo>
                    <a:pt x="110156" y="285934"/>
                    <a:pt x="114580" y="282615"/>
                    <a:pt x="117734" y="278163"/>
                  </a:cubicBezTo>
                  <a:cubicBezTo>
                    <a:pt x="120891" y="273709"/>
                    <a:pt x="122468" y="268480"/>
                    <a:pt x="122468" y="262474"/>
                  </a:cubicBezTo>
                  <a:cubicBezTo>
                    <a:pt x="122468" y="256299"/>
                    <a:pt x="120561" y="250964"/>
                    <a:pt x="116745" y="246470"/>
                  </a:cubicBezTo>
                  <a:cubicBezTo>
                    <a:pt x="112930" y="241975"/>
                    <a:pt x="106424" y="237838"/>
                    <a:pt x="97226" y="234056"/>
                  </a:cubicBezTo>
                  <a:cubicBezTo>
                    <a:pt x="92565" y="232083"/>
                    <a:pt x="89502" y="230476"/>
                    <a:pt x="88038" y="229237"/>
                  </a:cubicBezTo>
                  <a:cubicBezTo>
                    <a:pt x="86574" y="227998"/>
                    <a:pt x="85842" y="226433"/>
                    <a:pt x="85842" y="224543"/>
                  </a:cubicBezTo>
                  <a:cubicBezTo>
                    <a:pt x="85842" y="222568"/>
                    <a:pt x="86749" y="221014"/>
                    <a:pt x="88565" y="219880"/>
                  </a:cubicBezTo>
                  <a:cubicBezTo>
                    <a:pt x="90379" y="218746"/>
                    <a:pt x="92771" y="218179"/>
                    <a:pt x="95742" y="218179"/>
                  </a:cubicBezTo>
                  <a:cubicBezTo>
                    <a:pt x="102959" y="218179"/>
                    <a:pt x="110300" y="220258"/>
                    <a:pt x="117766" y="224416"/>
                  </a:cubicBezTo>
                  <a:lnTo>
                    <a:pt x="117766" y="201419"/>
                  </a:lnTo>
                  <a:cubicBezTo>
                    <a:pt x="113930" y="200369"/>
                    <a:pt x="110950" y="199654"/>
                    <a:pt x="108826" y="199275"/>
                  </a:cubicBezTo>
                  <a:cubicBezTo>
                    <a:pt x="106703" y="198898"/>
                    <a:pt x="104341" y="198583"/>
                    <a:pt x="101742" y="198330"/>
                  </a:cubicBezTo>
                  <a:cubicBezTo>
                    <a:pt x="99143" y="198078"/>
                    <a:pt x="96298" y="197953"/>
                    <a:pt x="93204" y="197953"/>
                  </a:cubicBezTo>
                  <a:close/>
                  <a:moveTo>
                    <a:pt x="173379" y="25985"/>
                  </a:moveTo>
                  <a:cubicBezTo>
                    <a:pt x="107285" y="25985"/>
                    <a:pt x="53705" y="42000"/>
                    <a:pt x="53705" y="61756"/>
                  </a:cubicBezTo>
                  <a:cubicBezTo>
                    <a:pt x="53705" y="81513"/>
                    <a:pt x="107285" y="97528"/>
                    <a:pt x="173379" y="97528"/>
                  </a:cubicBezTo>
                  <a:cubicBezTo>
                    <a:pt x="239474" y="97528"/>
                    <a:pt x="293054" y="81513"/>
                    <a:pt x="293054" y="61756"/>
                  </a:cubicBezTo>
                  <a:cubicBezTo>
                    <a:pt x="293054" y="42000"/>
                    <a:pt x="239474" y="25985"/>
                    <a:pt x="173379" y="25985"/>
                  </a:cubicBezTo>
                  <a:close/>
                  <a:moveTo>
                    <a:pt x="173379" y="0"/>
                  </a:moveTo>
                  <a:cubicBezTo>
                    <a:pt x="263149" y="0"/>
                    <a:pt x="336985" y="28343"/>
                    <a:pt x="345864" y="64664"/>
                  </a:cubicBezTo>
                  <a:lnTo>
                    <a:pt x="346494" y="69849"/>
                  </a:lnTo>
                  <a:lnTo>
                    <a:pt x="346759" y="69849"/>
                  </a:lnTo>
                  <a:lnTo>
                    <a:pt x="346759" y="72029"/>
                  </a:lnTo>
                  <a:cubicBezTo>
                    <a:pt x="346759" y="123871"/>
                    <a:pt x="346759" y="329429"/>
                    <a:pt x="346759" y="380909"/>
                  </a:cubicBezTo>
                  <a:lnTo>
                    <a:pt x="346759" y="380910"/>
                  </a:lnTo>
                  <a:lnTo>
                    <a:pt x="346759" y="380911"/>
                  </a:lnTo>
                  <a:lnTo>
                    <a:pt x="346759" y="383088"/>
                  </a:lnTo>
                  <a:lnTo>
                    <a:pt x="346494" y="383088"/>
                  </a:lnTo>
                  <a:lnTo>
                    <a:pt x="345864" y="388274"/>
                  </a:lnTo>
                  <a:cubicBezTo>
                    <a:pt x="336985" y="424594"/>
                    <a:pt x="263149" y="452937"/>
                    <a:pt x="173379" y="452937"/>
                  </a:cubicBezTo>
                  <a:cubicBezTo>
                    <a:pt x="83609" y="452937"/>
                    <a:pt x="9775" y="424594"/>
                    <a:pt x="896" y="388274"/>
                  </a:cubicBezTo>
                  <a:lnTo>
                    <a:pt x="265" y="383088"/>
                  </a:lnTo>
                  <a:lnTo>
                    <a:pt x="0" y="383088"/>
                  </a:lnTo>
                  <a:lnTo>
                    <a:pt x="0" y="380910"/>
                  </a:lnTo>
                  <a:lnTo>
                    <a:pt x="0" y="72029"/>
                  </a:lnTo>
                  <a:lnTo>
                    <a:pt x="0" y="72028"/>
                  </a:lnTo>
                  <a:lnTo>
                    <a:pt x="896" y="64664"/>
                  </a:lnTo>
                  <a:cubicBezTo>
                    <a:pt x="9773" y="28343"/>
                    <a:pt x="83609" y="0"/>
                    <a:pt x="17337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3D7D6102-69CA-46CB-876D-5510014AA698}"/>
              </a:ext>
            </a:extLst>
          </p:cNvPr>
          <p:cNvGrpSpPr/>
          <p:nvPr/>
        </p:nvGrpSpPr>
        <p:grpSpPr>
          <a:xfrm>
            <a:off x="6710449" y="3130422"/>
            <a:ext cx="717998" cy="731834"/>
            <a:chOff x="7158422" y="1607015"/>
            <a:chExt cx="2726357" cy="2778897"/>
          </a:xfrm>
        </p:grpSpPr>
        <p:sp>
          <p:nvSpPr>
            <p:cNvPr id="138" name="Freeform 242">
              <a:extLst>
                <a:ext uri="{FF2B5EF4-FFF2-40B4-BE49-F238E27FC236}">
                  <a16:creationId xmlns:a16="http://schemas.microsoft.com/office/drawing/2014/main" id="{C7F69DBA-33C7-4042-9A98-D376E80AD87D}"/>
                </a:ext>
              </a:extLst>
            </p:cNvPr>
            <p:cNvSpPr/>
            <p:nvPr/>
          </p:nvSpPr>
          <p:spPr bwMode="auto">
            <a:xfrm>
              <a:off x="7158422" y="29718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1" name="Diamond 140">
              <a:extLst>
                <a:ext uri="{FF2B5EF4-FFF2-40B4-BE49-F238E27FC236}">
                  <a16:creationId xmlns:a16="http://schemas.microsoft.com/office/drawing/2014/main" id="{4C6ED73D-AC71-4132-AFFE-40096E02A2CD}"/>
                </a:ext>
              </a:extLst>
            </p:cNvPr>
            <p:cNvSpPr/>
            <p:nvPr/>
          </p:nvSpPr>
          <p:spPr bwMode="auto">
            <a:xfrm>
              <a:off x="7158422" y="25214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Freeform 243">
              <a:extLst>
                <a:ext uri="{FF2B5EF4-FFF2-40B4-BE49-F238E27FC236}">
                  <a16:creationId xmlns:a16="http://schemas.microsoft.com/office/drawing/2014/main" id="{C26B90AE-9091-4B9B-9C5E-98242C7EFC76}"/>
                </a:ext>
              </a:extLst>
            </p:cNvPr>
            <p:cNvSpPr/>
            <p:nvPr/>
          </p:nvSpPr>
          <p:spPr bwMode="auto">
            <a:xfrm>
              <a:off x="7158422" y="2057400"/>
              <a:ext cx="2726357" cy="1414112"/>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solidFill>
              <a:srgbClr val="1070C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43" name="Diamond 142">
              <a:extLst>
                <a:ext uri="{FF2B5EF4-FFF2-40B4-BE49-F238E27FC236}">
                  <a16:creationId xmlns:a16="http://schemas.microsoft.com/office/drawing/2014/main" id="{68830AD9-D184-4D73-A538-AC90B1CAC866}"/>
                </a:ext>
              </a:extLst>
            </p:cNvPr>
            <p:cNvSpPr/>
            <p:nvPr/>
          </p:nvSpPr>
          <p:spPr bwMode="auto">
            <a:xfrm>
              <a:off x="7158422" y="1607015"/>
              <a:ext cx="2726357" cy="1414112"/>
            </a:xfrm>
            <a:prstGeom prst="diamond">
              <a:avLst/>
            </a:pr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44" name="Graphic 62">
            <a:extLst>
              <a:ext uri="{FF2B5EF4-FFF2-40B4-BE49-F238E27FC236}">
                <a16:creationId xmlns:a16="http://schemas.microsoft.com/office/drawing/2014/main" id="{12DE9A05-ED3D-491A-BD4E-61EE7D177D70}"/>
              </a:ext>
            </a:extLst>
          </p:cNvPr>
          <p:cNvGrpSpPr/>
          <p:nvPr/>
        </p:nvGrpSpPr>
        <p:grpSpPr>
          <a:xfrm>
            <a:off x="10655354" y="3613771"/>
            <a:ext cx="735097" cy="551323"/>
            <a:chOff x="10267471" y="2311227"/>
            <a:chExt cx="735097" cy="551323"/>
          </a:xfrm>
          <a:solidFill>
            <a:schemeClr val="accent1"/>
          </a:solidFill>
        </p:grpSpPr>
        <p:sp>
          <p:nvSpPr>
            <p:cNvPr id="145" name="Freeform: Shape 144">
              <a:extLst>
                <a:ext uri="{FF2B5EF4-FFF2-40B4-BE49-F238E27FC236}">
                  <a16:creationId xmlns:a16="http://schemas.microsoft.com/office/drawing/2014/main" id="{90062229-484C-48B5-A080-B609C8BA37E4}"/>
                </a:ext>
              </a:extLst>
            </p:cNvPr>
            <p:cNvSpPr/>
            <p:nvPr/>
          </p:nvSpPr>
          <p:spPr>
            <a:xfrm>
              <a:off x="10264714" y="2308470"/>
              <a:ext cx="738772" cy="481489"/>
            </a:xfrm>
            <a:custGeom>
              <a:avLst/>
              <a:gdLst>
                <a:gd name="connsiteX0" fmla="*/ 651112 w 738772"/>
                <a:gd name="connsiteY0" fmla="*/ 479100 h 481488"/>
                <a:gd name="connsiteX1" fmla="*/ 636410 w 738772"/>
                <a:gd name="connsiteY1" fmla="*/ 479100 h 481488"/>
                <a:gd name="connsiteX2" fmla="*/ 636410 w 738772"/>
                <a:gd name="connsiteY2" fmla="*/ 449328 h 481488"/>
                <a:gd name="connsiteX3" fmla="*/ 651112 w 738772"/>
                <a:gd name="connsiteY3" fmla="*/ 449328 h 481488"/>
                <a:gd name="connsiteX4" fmla="*/ 708082 w 738772"/>
                <a:gd name="connsiteY4" fmla="*/ 392358 h 481488"/>
                <a:gd name="connsiteX5" fmla="*/ 708082 w 738772"/>
                <a:gd name="connsiteY5" fmla="*/ 89498 h 481488"/>
                <a:gd name="connsiteX6" fmla="*/ 651112 w 738772"/>
                <a:gd name="connsiteY6" fmla="*/ 32528 h 481488"/>
                <a:gd name="connsiteX7" fmla="*/ 89498 w 738772"/>
                <a:gd name="connsiteY7" fmla="*/ 32528 h 481488"/>
                <a:gd name="connsiteX8" fmla="*/ 32528 w 738772"/>
                <a:gd name="connsiteY8" fmla="*/ 89498 h 481488"/>
                <a:gd name="connsiteX9" fmla="*/ 32528 w 738772"/>
                <a:gd name="connsiteY9" fmla="*/ 392358 h 481488"/>
                <a:gd name="connsiteX10" fmla="*/ 89498 w 738772"/>
                <a:gd name="connsiteY10" fmla="*/ 449328 h 481488"/>
                <a:gd name="connsiteX11" fmla="*/ 104200 w 738772"/>
                <a:gd name="connsiteY11" fmla="*/ 449328 h 481488"/>
                <a:gd name="connsiteX12" fmla="*/ 104200 w 738772"/>
                <a:gd name="connsiteY12" fmla="*/ 479100 h 481488"/>
                <a:gd name="connsiteX13" fmla="*/ 89498 w 738772"/>
                <a:gd name="connsiteY13" fmla="*/ 479100 h 481488"/>
                <a:gd name="connsiteX14" fmla="*/ 2757 w 738772"/>
                <a:gd name="connsiteY14" fmla="*/ 392358 h 481488"/>
                <a:gd name="connsiteX15" fmla="*/ 2757 w 738772"/>
                <a:gd name="connsiteY15" fmla="*/ 89498 h 481488"/>
                <a:gd name="connsiteX16" fmla="*/ 89498 w 738772"/>
                <a:gd name="connsiteY16" fmla="*/ 2757 h 481488"/>
                <a:gd name="connsiteX17" fmla="*/ 651112 w 738772"/>
                <a:gd name="connsiteY17" fmla="*/ 2757 h 481488"/>
                <a:gd name="connsiteX18" fmla="*/ 737854 w 738772"/>
                <a:gd name="connsiteY18" fmla="*/ 89498 h 481488"/>
                <a:gd name="connsiteX19" fmla="*/ 737854 w 738772"/>
                <a:gd name="connsiteY19" fmla="*/ 392358 h 481488"/>
                <a:gd name="connsiteX20" fmla="*/ 651112 w 738772"/>
                <a:gd name="connsiteY20" fmla="*/ 479100 h 48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38772" h="481488">
                  <a:moveTo>
                    <a:pt x="651112" y="479100"/>
                  </a:moveTo>
                  <a:lnTo>
                    <a:pt x="636410" y="479100"/>
                  </a:lnTo>
                  <a:lnTo>
                    <a:pt x="636410" y="449328"/>
                  </a:lnTo>
                  <a:lnTo>
                    <a:pt x="651112" y="449328"/>
                  </a:lnTo>
                  <a:cubicBezTo>
                    <a:pt x="682721" y="449328"/>
                    <a:pt x="708082" y="423600"/>
                    <a:pt x="708082" y="392358"/>
                  </a:cubicBezTo>
                  <a:lnTo>
                    <a:pt x="708082" y="89498"/>
                  </a:lnTo>
                  <a:cubicBezTo>
                    <a:pt x="708082" y="57889"/>
                    <a:pt x="682354" y="32528"/>
                    <a:pt x="651112" y="32528"/>
                  </a:cubicBezTo>
                  <a:lnTo>
                    <a:pt x="89498" y="32528"/>
                  </a:lnTo>
                  <a:cubicBezTo>
                    <a:pt x="57889" y="32528"/>
                    <a:pt x="32528" y="57889"/>
                    <a:pt x="32528" y="89498"/>
                  </a:cubicBezTo>
                  <a:lnTo>
                    <a:pt x="32528" y="392358"/>
                  </a:lnTo>
                  <a:cubicBezTo>
                    <a:pt x="32528" y="423967"/>
                    <a:pt x="58256" y="449328"/>
                    <a:pt x="89498" y="449328"/>
                  </a:cubicBezTo>
                  <a:lnTo>
                    <a:pt x="104200" y="449328"/>
                  </a:lnTo>
                  <a:lnTo>
                    <a:pt x="104200" y="479100"/>
                  </a:lnTo>
                  <a:lnTo>
                    <a:pt x="89498" y="479100"/>
                  </a:lnTo>
                  <a:cubicBezTo>
                    <a:pt x="41717" y="479100"/>
                    <a:pt x="2757" y="440140"/>
                    <a:pt x="2757" y="392358"/>
                  </a:cubicBezTo>
                  <a:lnTo>
                    <a:pt x="2757" y="89498"/>
                  </a:lnTo>
                  <a:cubicBezTo>
                    <a:pt x="2757" y="41717"/>
                    <a:pt x="41717" y="2757"/>
                    <a:pt x="89498" y="2757"/>
                  </a:cubicBezTo>
                  <a:lnTo>
                    <a:pt x="651112" y="2757"/>
                  </a:lnTo>
                  <a:cubicBezTo>
                    <a:pt x="698893" y="2757"/>
                    <a:pt x="737854" y="41717"/>
                    <a:pt x="737854" y="89498"/>
                  </a:cubicBezTo>
                  <a:lnTo>
                    <a:pt x="737854" y="392358"/>
                  </a:lnTo>
                  <a:cubicBezTo>
                    <a:pt x="737854" y="440140"/>
                    <a:pt x="698893" y="479100"/>
                    <a:pt x="651112" y="479100"/>
                  </a:cubicBezTo>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AE7C4125-1773-4D3F-98F4-3DAD5A7E278C}"/>
                </a:ext>
              </a:extLst>
            </p:cNvPr>
            <p:cNvSpPr/>
            <p:nvPr/>
          </p:nvSpPr>
          <p:spPr>
            <a:xfrm>
              <a:off x="10402545" y="2685575"/>
              <a:ext cx="84536" cy="176423"/>
            </a:xfrm>
            <a:custGeom>
              <a:avLst/>
              <a:gdLst>
                <a:gd name="connsiteX0" fmla="*/ 42819 w 84536"/>
                <a:gd name="connsiteY0" fmla="*/ 175872 h 176423"/>
                <a:gd name="connsiteX1" fmla="*/ 2757 w 84536"/>
                <a:gd name="connsiteY1" fmla="*/ 135809 h 176423"/>
                <a:gd name="connsiteX2" fmla="*/ 2757 w 84536"/>
                <a:gd name="connsiteY2" fmla="*/ 43187 h 176423"/>
                <a:gd name="connsiteX3" fmla="*/ 42819 w 84536"/>
                <a:gd name="connsiteY3" fmla="*/ 2757 h 176423"/>
                <a:gd name="connsiteX4" fmla="*/ 42819 w 84536"/>
                <a:gd name="connsiteY4" fmla="*/ 2757 h 176423"/>
                <a:gd name="connsiteX5" fmla="*/ 82882 w 84536"/>
                <a:gd name="connsiteY5" fmla="*/ 42819 h 176423"/>
                <a:gd name="connsiteX6" fmla="*/ 82882 w 84536"/>
                <a:gd name="connsiteY6" fmla="*/ 135442 h 176423"/>
                <a:gd name="connsiteX7" fmla="*/ 42819 w 84536"/>
                <a:gd name="connsiteY7" fmla="*/ 175872 h 176423"/>
                <a:gd name="connsiteX8" fmla="*/ 42819 w 84536"/>
                <a:gd name="connsiteY8" fmla="*/ 175872 h 17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4536" h="176423">
                  <a:moveTo>
                    <a:pt x="42819" y="175872"/>
                  </a:moveTo>
                  <a:cubicBezTo>
                    <a:pt x="20766" y="175872"/>
                    <a:pt x="2757" y="157862"/>
                    <a:pt x="2757" y="135809"/>
                  </a:cubicBezTo>
                  <a:lnTo>
                    <a:pt x="2757" y="43187"/>
                  </a:lnTo>
                  <a:cubicBezTo>
                    <a:pt x="2757" y="21134"/>
                    <a:pt x="20766" y="3124"/>
                    <a:pt x="42819" y="2757"/>
                  </a:cubicBezTo>
                  <a:lnTo>
                    <a:pt x="42819" y="2757"/>
                  </a:lnTo>
                  <a:cubicBezTo>
                    <a:pt x="64872" y="2757"/>
                    <a:pt x="82882" y="20767"/>
                    <a:pt x="82882" y="42819"/>
                  </a:cubicBezTo>
                  <a:lnTo>
                    <a:pt x="82882" y="135442"/>
                  </a:lnTo>
                  <a:cubicBezTo>
                    <a:pt x="82882" y="157862"/>
                    <a:pt x="64872" y="175872"/>
                    <a:pt x="42819" y="175872"/>
                  </a:cubicBezTo>
                  <a:lnTo>
                    <a:pt x="42819" y="175872"/>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9E3AF874-8F11-4F88-BB5C-5871EED2B226}"/>
                </a:ext>
              </a:extLst>
            </p:cNvPr>
            <p:cNvSpPr/>
            <p:nvPr/>
          </p:nvSpPr>
          <p:spPr>
            <a:xfrm>
              <a:off x="10528982" y="2540394"/>
              <a:ext cx="84536" cy="323443"/>
            </a:xfrm>
            <a:custGeom>
              <a:avLst/>
              <a:gdLst>
                <a:gd name="connsiteX0" fmla="*/ 42819 w 84536"/>
                <a:gd name="connsiteY0" fmla="*/ 321054 h 323442"/>
                <a:gd name="connsiteX1" fmla="*/ 2757 w 84536"/>
                <a:gd name="connsiteY1" fmla="*/ 280991 h 323442"/>
                <a:gd name="connsiteX2" fmla="*/ 2757 w 84536"/>
                <a:gd name="connsiteY2" fmla="*/ 42819 h 323442"/>
                <a:gd name="connsiteX3" fmla="*/ 42819 w 84536"/>
                <a:gd name="connsiteY3" fmla="*/ 2757 h 323442"/>
                <a:gd name="connsiteX4" fmla="*/ 82882 w 84536"/>
                <a:gd name="connsiteY4" fmla="*/ 42819 h 323442"/>
                <a:gd name="connsiteX5" fmla="*/ 82882 w 84536"/>
                <a:gd name="connsiteY5" fmla="*/ 280991 h 323442"/>
                <a:gd name="connsiteX6" fmla="*/ 42819 w 84536"/>
                <a:gd name="connsiteY6" fmla="*/ 321054 h 3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36" h="323442">
                  <a:moveTo>
                    <a:pt x="42819" y="321054"/>
                  </a:moveTo>
                  <a:cubicBezTo>
                    <a:pt x="20766" y="321054"/>
                    <a:pt x="2757" y="303044"/>
                    <a:pt x="2757" y="280991"/>
                  </a:cubicBezTo>
                  <a:lnTo>
                    <a:pt x="2757" y="42819"/>
                  </a:lnTo>
                  <a:cubicBezTo>
                    <a:pt x="2757" y="20767"/>
                    <a:pt x="20766" y="2757"/>
                    <a:pt x="42819" y="2757"/>
                  </a:cubicBezTo>
                  <a:cubicBezTo>
                    <a:pt x="64872" y="2757"/>
                    <a:pt x="82882" y="20767"/>
                    <a:pt x="82882" y="42819"/>
                  </a:cubicBezTo>
                  <a:lnTo>
                    <a:pt x="82882" y="280991"/>
                  </a:lnTo>
                  <a:cubicBezTo>
                    <a:pt x="82882" y="303044"/>
                    <a:pt x="64872" y="321054"/>
                    <a:pt x="42819" y="321054"/>
                  </a:cubicBezTo>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1837C34A-46CE-49E2-B8CD-BA56117018C6}"/>
                </a:ext>
              </a:extLst>
            </p:cNvPr>
            <p:cNvSpPr/>
            <p:nvPr/>
          </p:nvSpPr>
          <p:spPr>
            <a:xfrm>
              <a:off x="10781855" y="2440053"/>
              <a:ext cx="84536" cy="422681"/>
            </a:xfrm>
            <a:custGeom>
              <a:avLst/>
              <a:gdLst>
                <a:gd name="connsiteX0" fmla="*/ 42819 w 84536"/>
                <a:gd name="connsiteY0" fmla="*/ 420292 h 422680"/>
                <a:gd name="connsiteX1" fmla="*/ 2757 w 84536"/>
                <a:gd name="connsiteY1" fmla="*/ 380229 h 422680"/>
                <a:gd name="connsiteX2" fmla="*/ 2757 w 84536"/>
                <a:gd name="connsiteY2" fmla="*/ 42819 h 422680"/>
                <a:gd name="connsiteX3" fmla="*/ 42819 w 84536"/>
                <a:gd name="connsiteY3" fmla="*/ 2757 h 422680"/>
                <a:gd name="connsiteX4" fmla="*/ 82882 w 84536"/>
                <a:gd name="connsiteY4" fmla="*/ 42819 h 422680"/>
                <a:gd name="connsiteX5" fmla="*/ 82882 w 84536"/>
                <a:gd name="connsiteY5" fmla="*/ 380229 h 422680"/>
                <a:gd name="connsiteX6" fmla="*/ 42819 w 84536"/>
                <a:gd name="connsiteY6" fmla="*/ 420292 h 42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36" h="422680">
                  <a:moveTo>
                    <a:pt x="42819" y="420292"/>
                  </a:moveTo>
                  <a:cubicBezTo>
                    <a:pt x="20767" y="420292"/>
                    <a:pt x="2757" y="402282"/>
                    <a:pt x="2757" y="380229"/>
                  </a:cubicBezTo>
                  <a:lnTo>
                    <a:pt x="2757" y="42819"/>
                  </a:lnTo>
                  <a:cubicBezTo>
                    <a:pt x="2757" y="20767"/>
                    <a:pt x="20767" y="2757"/>
                    <a:pt x="42819" y="2757"/>
                  </a:cubicBezTo>
                  <a:cubicBezTo>
                    <a:pt x="64872" y="2757"/>
                    <a:pt x="82882" y="20767"/>
                    <a:pt x="82882" y="42819"/>
                  </a:cubicBezTo>
                  <a:lnTo>
                    <a:pt x="82882" y="380229"/>
                  </a:lnTo>
                  <a:cubicBezTo>
                    <a:pt x="83250" y="402282"/>
                    <a:pt x="65240" y="420292"/>
                    <a:pt x="42819" y="420292"/>
                  </a:cubicBezTo>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A57BA27D-ED2E-47D9-83F1-4C1B42E26906}"/>
                </a:ext>
              </a:extLst>
            </p:cNvPr>
            <p:cNvSpPr/>
            <p:nvPr/>
          </p:nvSpPr>
          <p:spPr>
            <a:xfrm>
              <a:off x="10655418" y="2601774"/>
              <a:ext cx="84536" cy="260960"/>
            </a:xfrm>
            <a:custGeom>
              <a:avLst/>
              <a:gdLst>
                <a:gd name="connsiteX0" fmla="*/ 42819 w 84536"/>
                <a:gd name="connsiteY0" fmla="*/ 259673 h 260959"/>
                <a:gd name="connsiteX1" fmla="*/ 2757 w 84536"/>
                <a:gd name="connsiteY1" fmla="*/ 219610 h 260959"/>
                <a:gd name="connsiteX2" fmla="*/ 2757 w 84536"/>
                <a:gd name="connsiteY2" fmla="*/ 42819 h 260959"/>
                <a:gd name="connsiteX3" fmla="*/ 42819 w 84536"/>
                <a:gd name="connsiteY3" fmla="*/ 2757 h 260959"/>
                <a:gd name="connsiteX4" fmla="*/ 82882 w 84536"/>
                <a:gd name="connsiteY4" fmla="*/ 42819 h 260959"/>
                <a:gd name="connsiteX5" fmla="*/ 82882 w 84536"/>
                <a:gd name="connsiteY5" fmla="*/ 219610 h 260959"/>
                <a:gd name="connsiteX6" fmla="*/ 42819 w 84536"/>
                <a:gd name="connsiteY6" fmla="*/ 259673 h 26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536" h="260959">
                  <a:moveTo>
                    <a:pt x="42819" y="259673"/>
                  </a:moveTo>
                  <a:cubicBezTo>
                    <a:pt x="20766" y="259673"/>
                    <a:pt x="2757" y="241663"/>
                    <a:pt x="2757" y="219610"/>
                  </a:cubicBezTo>
                  <a:lnTo>
                    <a:pt x="2757" y="42819"/>
                  </a:lnTo>
                  <a:cubicBezTo>
                    <a:pt x="2757" y="20766"/>
                    <a:pt x="20766" y="2757"/>
                    <a:pt x="42819" y="2757"/>
                  </a:cubicBezTo>
                  <a:cubicBezTo>
                    <a:pt x="64872" y="2757"/>
                    <a:pt x="82882" y="20766"/>
                    <a:pt x="82882" y="42819"/>
                  </a:cubicBezTo>
                  <a:lnTo>
                    <a:pt x="82882" y="219610"/>
                  </a:lnTo>
                  <a:cubicBezTo>
                    <a:pt x="83250" y="241663"/>
                    <a:pt x="65240" y="259673"/>
                    <a:pt x="42819" y="259673"/>
                  </a:cubicBezTo>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D2E95378-B702-4FDF-B44D-DBB9BEACDF98}"/>
              </a:ext>
            </a:extLst>
          </p:cNvPr>
          <p:cNvGrpSpPr/>
          <p:nvPr/>
        </p:nvGrpSpPr>
        <p:grpSpPr>
          <a:xfrm>
            <a:off x="416266" y="4100992"/>
            <a:ext cx="293717" cy="359549"/>
            <a:chOff x="965200" y="3436897"/>
            <a:chExt cx="528881" cy="647424"/>
          </a:xfrm>
        </p:grpSpPr>
        <p:grpSp>
          <p:nvGrpSpPr>
            <p:cNvPr id="88" name="Group 87">
              <a:extLst>
                <a:ext uri="{FF2B5EF4-FFF2-40B4-BE49-F238E27FC236}">
                  <a16:creationId xmlns:a16="http://schemas.microsoft.com/office/drawing/2014/main" id="{768B0631-0A53-4365-BBCD-9178183073B3}"/>
                </a:ext>
              </a:extLst>
            </p:cNvPr>
            <p:cNvGrpSpPr/>
            <p:nvPr/>
          </p:nvGrpSpPr>
          <p:grpSpPr>
            <a:xfrm flipH="1">
              <a:off x="965200" y="3436897"/>
              <a:ext cx="528881" cy="647424"/>
              <a:chOff x="3003960" y="3685414"/>
              <a:chExt cx="403310" cy="493707"/>
            </a:xfrm>
          </p:grpSpPr>
          <p:sp>
            <p:nvSpPr>
              <p:cNvPr id="116" name="Snip Single Corner Rectangle 26">
                <a:extLst>
                  <a:ext uri="{FF2B5EF4-FFF2-40B4-BE49-F238E27FC236}">
                    <a16:creationId xmlns:a16="http://schemas.microsoft.com/office/drawing/2014/main" id="{0B77CC99-5D13-4A32-8E2C-D956ECB4B0E2}"/>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Triangle 27">
                <a:extLst>
                  <a:ext uri="{FF2B5EF4-FFF2-40B4-BE49-F238E27FC236}">
                    <a16:creationId xmlns:a16="http://schemas.microsoft.com/office/drawing/2014/main" id="{21156DE2-116D-4E47-A42D-1810C63F51E6}"/>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9" name="Straight Connector 88">
              <a:extLst>
                <a:ext uri="{FF2B5EF4-FFF2-40B4-BE49-F238E27FC236}">
                  <a16:creationId xmlns:a16="http://schemas.microsoft.com/office/drawing/2014/main" id="{0F1F6BE0-EBD8-4D35-B334-DC77639163AD}"/>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E3B3EFA-E412-4AAA-B573-DC6A20615CB8}"/>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CC82C04-D2F6-426C-ABC2-F61F1E5EC23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CC2E95-4B64-4180-9AE6-2214C66395DE}"/>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18" name="document_3">
            <a:extLst>
              <a:ext uri="{FF2B5EF4-FFF2-40B4-BE49-F238E27FC236}">
                <a16:creationId xmlns:a16="http://schemas.microsoft.com/office/drawing/2014/main" id="{5208209B-A026-48D6-82A4-F016A07BB42C}"/>
              </a:ext>
            </a:extLst>
          </p:cNvPr>
          <p:cNvSpPr>
            <a:spLocks noChangeAspect="1" noEditPoints="1"/>
          </p:cNvSpPr>
          <p:nvPr/>
        </p:nvSpPr>
        <p:spPr bwMode="auto">
          <a:xfrm>
            <a:off x="405909" y="2208121"/>
            <a:ext cx="314430" cy="364076"/>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119" name="Group 118">
            <a:extLst>
              <a:ext uri="{FF2B5EF4-FFF2-40B4-BE49-F238E27FC236}">
                <a16:creationId xmlns:a16="http://schemas.microsoft.com/office/drawing/2014/main" id="{4471FE6D-23E1-41F5-B0F8-1A3628CA69CC}"/>
              </a:ext>
            </a:extLst>
          </p:cNvPr>
          <p:cNvGrpSpPr/>
          <p:nvPr/>
        </p:nvGrpSpPr>
        <p:grpSpPr>
          <a:xfrm>
            <a:off x="323297" y="5167519"/>
            <a:ext cx="397527" cy="338168"/>
            <a:chOff x="2107244" y="1575258"/>
            <a:chExt cx="310993" cy="264555"/>
          </a:xfrm>
        </p:grpSpPr>
        <p:grpSp>
          <p:nvGrpSpPr>
            <p:cNvPr id="120" name="Group 119">
              <a:extLst>
                <a:ext uri="{FF2B5EF4-FFF2-40B4-BE49-F238E27FC236}">
                  <a16:creationId xmlns:a16="http://schemas.microsoft.com/office/drawing/2014/main" id="{B2070C34-39CB-4615-8BF8-BDB651B84D7C}"/>
                </a:ext>
              </a:extLst>
            </p:cNvPr>
            <p:cNvGrpSpPr/>
            <p:nvPr/>
          </p:nvGrpSpPr>
          <p:grpSpPr>
            <a:xfrm>
              <a:off x="2107244" y="1575258"/>
              <a:ext cx="310993" cy="264555"/>
              <a:chOff x="2107244" y="1575258"/>
              <a:chExt cx="310993" cy="264555"/>
            </a:xfrm>
          </p:grpSpPr>
          <p:sp>
            <p:nvSpPr>
              <p:cNvPr id="128" name="Rectangle 9">
                <a:extLst>
                  <a:ext uri="{FF2B5EF4-FFF2-40B4-BE49-F238E27FC236}">
                    <a16:creationId xmlns:a16="http://schemas.microsoft.com/office/drawing/2014/main" id="{703CCF4D-0038-438C-ADCD-1C3BBD3C32EC}"/>
                  </a:ext>
                </a:extLst>
              </p:cNvPr>
              <p:cNvSpPr>
                <a:spLocks noChangeArrowheads="1"/>
              </p:cNvSpPr>
              <p:nvPr/>
            </p:nvSpPr>
            <p:spPr bwMode="auto">
              <a:xfrm>
                <a:off x="2107244" y="1575258"/>
                <a:ext cx="310993" cy="264555"/>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9" name="Line 10">
                <a:extLst>
                  <a:ext uri="{FF2B5EF4-FFF2-40B4-BE49-F238E27FC236}">
                    <a16:creationId xmlns:a16="http://schemas.microsoft.com/office/drawing/2014/main" id="{8CE27F43-FBF4-43E8-BA14-63E485020767}"/>
                  </a:ext>
                </a:extLst>
              </p:cNvPr>
              <p:cNvSpPr>
                <a:spLocks noChangeShapeType="1"/>
              </p:cNvSpPr>
              <p:nvPr/>
            </p:nvSpPr>
            <p:spPr bwMode="auto">
              <a:xfrm flipH="1">
                <a:off x="2107244" y="1647026"/>
                <a:ext cx="310993"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21" name="Group 120">
              <a:extLst>
                <a:ext uri="{FF2B5EF4-FFF2-40B4-BE49-F238E27FC236}">
                  <a16:creationId xmlns:a16="http://schemas.microsoft.com/office/drawing/2014/main" id="{64642466-3758-4E2C-9C7D-7733A8BE2C62}"/>
                </a:ext>
              </a:extLst>
            </p:cNvPr>
            <p:cNvGrpSpPr/>
            <p:nvPr/>
          </p:nvGrpSpPr>
          <p:grpSpPr>
            <a:xfrm>
              <a:off x="2287367" y="1599181"/>
              <a:ext cx="95690" cy="23923"/>
              <a:chOff x="2287367" y="1599181"/>
              <a:chExt cx="95690" cy="23923"/>
            </a:xfrm>
          </p:grpSpPr>
          <p:sp>
            <p:nvSpPr>
              <p:cNvPr id="125" name="Oval 11">
                <a:extLst>
                  <a:ext uri="{FF2B5EF4-FFF2-40B4-BE49-F238E27FC236}">
                    <a16:creationId xmlns:a16="http://schemas.microsoft.com/office/drawing/2014/main" id="{1FD517C0-C974-4932-96E2-EFF2913B1541}"/>
                  </a:ext>
                </a:extLst>
              </p:cNvPr>
              <p:cNvSpPr>
                <a:spLocks noChangeArrowheads="1"/>
              </p:cNvSpPr>
              <p:nvPr/>
            </p:nvSpPr>
            <p:spPr bwMode="auto">
              <a:xfrm>
                <a:off x="2287367" y="1599181"/>
                <a:ext cx="23923" cy="23923"/>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6" name="Oval 12">
                <a:extLst>
                  <a:ext uri="{FF2B5EF4-FFF2-40B4-BE49-F238E27FC236}">
                    <a16:creationId xmlns:a16="http://schemas.microsoft.com/office/drawing/2014/main" id="{1B962010-0A56-464C-8AFB-3E4EC5A3DF3D}"/>
                  </a:ext>
                </a:extLst>
              </p:cNvPr>
              <p:cNvSpPr>
                <a:spLocks noChangeArrowheads="1"/>
              </p:cNvSpPr>
              <p:nvPr/>
            </p:nvSpPr>
            <p:spPr bwMode="auto">
              <a:xfrm>
                <a:off x="2322547" y="1599181"/>
                <a:ext cx="23923" cy="23923"/>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7" name="Oval 13">
                <a:extLst>
                  <a:ext uri="{FF2B5EF4-FFF2-40B4-BE49-F238E27FC236}">
                    <a16:creationId xmlns:a16="http://schemas.microsoft.com/office/drawing/2014/main" id="{06D6C177-B446-402E-8B66-3D77DF58BBA1}"/>
                  </a:ext>
                </a:extLst>
              </p:cNvPr>
              <p:cNvSpPr>
                <a:spLocks noChangeArrowheads="1"/>
              </p:cNvSpPr>
              <p:nvPr/>
            </p:nvSpPr>
            <p:spPr bwMode="auto">
              <a:xfrm>
                <a:off x="2359134" y="1599181"/>
                <a:ext cx="23923" cy="23923"/>
              </a:xfrm>
              <a:prstGeom prst="ellipse">
                <a:avLst/>
              </a:prstGeom>
              <a:solidFill>
                <a:schemeClr val="accent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22" name="Group 121">
              <a:extLst>
                <a:ext uri="{FF2B5EF4-FFF2-40B4-BE49-F238E27FC236}">
                  <a16:creationId xmlns:a16="http://schemas.microsoft.com/office/drawing/2014/main" id="{510CF474-5EED-4F18-AA2A-DB727535A57B}"/>
                </a:ext>
              </a:extLst>
            </p:cNvPr>
            <p:cNvGrpSpPr/>
            <p:nvPr/>
          </p:nvGrpSpPr>
          <p:grpSpPr>
            <a:xfrm>
              <a:off x="2202934" y="1701907"/>
              <a:ext cx="95690" cy="90061"/>
              <a:chOff x="2202934" y="1701907"/>
              <a:chExt cx="95690" cy="90061"/>
            </a:xfrm>
          </p:grpSpPr>
          <p:sp>
            <p:nvSpPr>
              <p:cNvPr id="123" name="Freeform 14">
                <a:extLst>
                  <a:ext uri="{FF2B5EF4-FFF2-40B4-BE49-F238E27FC236}">
                    <a16:creationId xmlns:a16="http://schemas.microsoft.com/office/drawing/2014/main" id="{75AD4095-2F50-429E-92E5-37990434E26D}"/>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4" name="Line 15">
                <a:extLst>
                  <a:ext uri="{FF2B5EF4-FFF2-40B4-BE49-F238E27FC236}">
                    <a16:creationId xmlns:a16="http://schemas.microsoft.com/office/drawing/2014/main" id="{817C3699-2105-48BB-8FB2-F52947153A08}"/>
                  </a:ext>
                </a:extLst>
              </p:cNvPr>
              <p:cNvSpPr>
                <a:spLocks noChangeShapeType="1"/>
              </p:cNvSpPr>
              <p:nvPr/>
            </p:nvSpPr>
            <p:spPr bwMode="auto">
              <a:xfrm>
                <a:off x="2253117" y="1755381"/>
                <a:ext cx="0" cy="3658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130" name="Group 129">
            <a:extLst>
              <a:ext uri="{FF2B5EF4-FFF2-40B4-BE49-F238E27FC236}">
                <a16:creationId xmlns:a16="http://schemas.microsoft.com/office/drawing/2014/main" id="{26F7F72E-878F-460E-92E1-7A886292F147}"/>
              </a:ext>
            </a:extLst>
          </p:cNvPr>
          <p:cNvGrpSpPr/>
          <p:nvPr/>
        </p:nvGrpSpPr>
        <p:grpSpPr>
          <a:xfrm>
            <a:off x="415974" y="3221892"/>
            <a:ext cx="294300" cy="265750"/>
            <a:chOff x="5528069" y="5873083"/>
            <a:chExt cx="423698" cy="382594"/>
          </a:xfrm>
        </p:grpSpPr>
        <p:sp>
          <p:nvSpPr>
            <p:cNvPr id="131" name="Rectangle 48">
              <a:extLst>
                <a:ext uri="{FF2B5EF4-FFF2-40B4-BE49-F238E27FC236}">
                  <a16:creationId xmlns:a16="http://schemas.microsoft.com/office/drawing/2014/main" id="{2D7F42F9-C4CA-4179-B133-038D93DCFB2A}"/>
                </a:ext>
              </a:extLst>
            </p:cNvPr>
            <p:cNvSpPr>
              <a:spLocks noChangeArrowheads="1"/>
            </p:cNvSpPr>
            <p:nvPr/>
          </p:nvSpPr>
          <p:spPr bwMode="auto">
            <a:xfrm>
              <a:off x="5528069" y="5873083"/>
              <a:ext cx="423698" cy="38259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2" name="Freeform 49">
              <a:extLst>
                <a:ext uri="{FF2B5EF4-FFF2-40B4-BE49-F238E27FC236}">
                  <a16:creationId xmlns:a16="http://schemas.microsoft.com/office/drawing/2014/main" id="{C621E780-EA5F-4999-A2A1-4B97DE2B5B48}"/>
                </a:ext>
              </a:extLst>
            </p:cNvPr>
            <p:cNvSpPr>
              <a:spLocks/>
            </p:cNvSpPr>
            <p:nvPr/>
          </p:nvSpPr>
          <p:spPr bwMode="auto">
            <a:xfrm>
              <a:off x="5528069" y="6029599"/>
              <a:ext cx="423698" cy="208687"/>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Oval 56">
              <a:extLst>
                <a:ext uri="{FF2B5EF4-FFF2-40B4-BE49-F238E27FC236}">
                  <a16:creationId xmlns:a16="http://schemas.microsoft.com/office/drawing/2014/main" id="{171990FA-F184-42AF-A2D9-E2547B09044F}"/>
                </a:ext>
              </a:extLst>
            </p:cNvPr>
            <p:cNvSpPr>
              <a:spLocks noChangeArrowheads="1"/>
            </p:cNvSpPr>
            <p:nvPr/>
          </p:nvSpPr>
          <p:spPr bwMode="auto">
            <a:xfrm>
              <a:off x="5811061" y="5942645"/>
              <a:ext cx="71143" cy="69562"/>
            </a:xfrm>
            <a:prstGeom prst="ellipse">
              <a:avLst/>
            </a:prstGeom>
            <a:noFill/>
            <a:ln w="12700">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135" name="Freeform 215">
            <a:extLst>
              <a:ext uri="{FF2B5EF4-FFF2-40B4-BE49-F238E27FC236}">
                <a16:creationId xmlns:a16="http://schemas.microsoft.com/office/drawing/2014/main" id="{4E30431B-5FE0-4220-BAF5-F2220BF1606A}"/>
              </a:ext>
            </a:extLst>
          </p:cNvPr>
          <p:cNvSpPr/>
          <p:nvPr/>
        </p:nvSpPr>
        <p:spPr bwMode="auto">
          <a:xfrm>
            <a:off x="4753396" y="3537018"/>
            <a:ext cx="805664" cy="690590"/>
          </a:xfrm>
          <a:custGeom>
            <a:avLst/>
            <a:gdLst>
              <a:gd name="connsiteX0" fmla="*/ 362857 w 5905319"/>
              <a:gd name="connsiteY0" fmla="*/ 3102425 h 5061856"/>
              <a:gd name="connsiteX1" fmla="*/ 362857 w 5905319"/>
              <a:gd name="connsiteY1" fmla="*/ 3599539 h 5061856"/>
              <a:gd name="connsiteX2" fmla="*/ 1208314 w 5905319"/>
              <a:gd name="connsiteY2" fmla="*/ 3599539 h 5061856"/>
              <a:gd name="connsiteX3" fmla="*/ 1208314 w 5905319"/>
              <a:gd name="connsiteY3" fmla="*/ 3102425 h 5061856"/>
              <a:gd name="connsiteX4" fmla="*/ 1389952 w 5905319"/>
              <a:gd name="connsiteY4" fmla="*/ 3102424 h 5061856"/>
              <a:gd name="connsiteX5" fmla="*/ 1389952 w 5905319"/>
              <a:gd name="connsiteY5" fmla="*/ 3599538 h 5061856"/>
              <a:gd name="connsiteX6" fmla="*/ 2235409 w 5905319"/>
              <a:gd name="connsiteY6" fmla="*/ 3599538 h 5061856"/>
              <a:gd name="connsiteX7" fmla="*/ 2235409 w 5905319"/>
              <a:gd name="connsiteY7" fmla="*/ 3102424 h 5061856"/>
              <a:gd name="connsiteX8" fmla="*/ 2417047 w 5905319"/>
              <a:gd name="connsiteY8" fmla="*/ 3102423 h 5061856"/>
              <a:gd name="connsiteX9" fmla="*/ 2417047 w 5905319"/>
              <a:gd name="connsiteY9" fmla="*/ 3399907 h 5061856"/>
              <a:gd name="connsiteX10" fmla="*/ 2583882 w 5905319"/>
              <a:gd name="connsiteY10" fmla="*/ 3102423 h 5061856"/>
              <a:gd name="connsiteX11" fmla="*/ 362857 w 5905319"/>
              <a:gd name="connsiteY11" fmla="*/ 2416626 h 5061856"/>
              <a:gd name="connsiteX12" fmla="*/ 362857 w 5905319"/>
              <a:gd name="connsiteY12" fmla="*/ 2913740 h 5061856"/>
              <a:gd name="connsiteX13" fmla="*/ 1208314 w 5905319"/>
              <a:gd name="connsiteY13" fmla="*/ 2913740 h 5061856"/>
              <a:gd name="connsiteX14" fmla="*/ 1208314 w 5905319"/>
              <a:gd name="connsiteY14" fmla="*/ 2416626 h 5061856"/>
              <a:gd name="connsiteX15" fmla="*/ 1389952 w 5905319"/>
              <a:gd name="connsiteY15" fmla="*/ 2416625 h 5061856"/>
              <a:gd name="connsiteX16" fmla="*/ 1389952 w 5905319"/>
              <a:gd name="connsiteY16" fmla="*/ 2913739 h 5061856"/>
              <a:gd name="connsiteX17" fmla="*/ 2235409 w 5905319"/>
              <a:gd name="connsiteY17" fmla="*/ 2913739 h 5061856"/>
              <a:gd name="connsiteX18" fmla="*/ 2235409 w 5905319"/>
              <a:gd name="connsiteY18" fmla="*/ 2416625 h 5061856"/>
              <a:gd name="connsiteX19" fmla="*/ 2417047 w 5905319"/>
              <a:gd name="connsiteY19" fmla="*/ 2416624 h 5061856"/>
              <a:gd name="connsiteX20" fmla="*/ 2417047 w 5905319"/>
              <a:gd name="connsiteY20" fmla="*/ 2913738 h 5061856"/>
              <a:gd name="connsiteX21" fmla="*/ 2689701 w 5905319"/>
              <a:gd name="connsiteY21" fmla="*/ 2913738 h 5061856"/>
              <a:gd name="connsiteX22" fmla="*/ 2968492 w 5905319"/>
              <a:gd name="connsiteY22" fmla="*/ 2416624 h 5061856"/>
              <a:gd name="connsiteX23" fmla="*/ 362857 w 5905319"/>
              <a:gd name="connsiteY23" fmla="*/ 1730827 h 5061856"/>
              <a:gd name="connsiteX24" fmla="*/ 362857 w 5905319"/>
              <a:gd name="connsiteY24" fmla="*/ 2227941 h 5061856"/>
              <a:gd name="connsiteX25" fmla="*/ 1208314 w 5905319"/>
              <a:gd name="connsiteY25" fmla="*/ 2227941 h 5061856"/>
              <a:gd name="connsiteX26" fmla="*/ 1208314 w 5905319"/>
              <a:gd name="connsiteY26" fmla="*/ 1730827 h 5061856"/>
              <a:gd name="connsiteX27" fmla="*/ 1389952 w 5905319"/>
              <a:gd name="connsiteY27" fmla="*/ 1730826 h 5061856"/>
              <a:gd name="connsiteX28" fmla="*/ 1389952 w 5905319"/>
              <a:gd name="connsiteY28" fmla="*/ 2227940 h 5061856"/>
              <a:gd name="connsiteX29" fmla="*/ 2235409 w 5905319"/>
              <a:gd name="connsiteY29" fmla="*/ 2227940 h 5061856"/>
              <a:gd name="connsiteX30" fmla="*/ 2235409 w 5905319"/>
              <a:gd name="connsiteY30" fmla="*/ 1730826 h 5061856"/>
              <a:gd name="connsiteX31" fmla="*/ 2417047 w 5905319"/>
              <a:gd name="connsiteY31" fmla="*/ 1730825 h 5061856"/>
              <a:gd name="connsiteX32" fmla="*/ 2417047 w 5905319"/>
              <a:gd name="connsiteY32" fmla="*/ 2227939 h 5061856"/>
              <a:gd name="connsiteX33" fmla="*/ 3074311 w 5905319"/>
              <a:gd name="connsiteY33" fmla="*/ 2227939 h 5061856"/>
              <a:gd name="connsiteX34" fmla="*/ 3224896 w 5905319"/>
              <a:gd name="connsiteY34" fmla="*/ 1959429 h 5061856"/>
              <a:gd name="connsiteX35" fmla="*/ 3262504 w 5905319"/>
              <a:gd name="connsiteY35" fmla="*/ 1959429 h 5061856"/>
              <a:gd name="connsiteX36" fmla="*/ 3262504 w 5905319"/>
              <a:gd name="connsiteY36" fmla="*/ 1730825 h 5061856"/>
              <a:gd name="connsiteX37" fmla="*/ 3444143 w 5905319"/>
              <a:gd name="connsiteY37" fmla="*/ 1730824 h 5061856"/>
              <a:gd name="connsiteX38" fmla="*/ 3444143 w 5905319"/>
              <a:gd name="connsiteY38" fmla="*/ 1959429 h 5061856"/>
              <a:gd name="connsiteX39" fmla="*/ 4289600 w 5905319"/>
              <a:gd name="connsiteY39" fmla="*/ 1959429 h 5061856"/>
              <a:gd name="connsiteX40" fmla="*/ 4289600 w 5905319"/>
              <a:gd name="connsiteY40" fmla="*/ 1730824 h 5061856"/>
              <a:gd name="connsiteX41" fmla="*/ 362857 w 5905319"/>
              <a:gd name="connsiteY41" fmla="*/ 1045028 h 5061856"/>
              <a:gd name="connsiteX42" fmla="*/ 362857 w 5905319"/>
              <a:gd name="connsiteY42" fmla="*/ 1542142 h 5061856"/>
              <a:gd name="connsiteX43" fmla="*/ 1208314 w 5905319"/>
              <a:gd name="connsiteY43" fmla="*/ 1542142 h 5061856"/>
              <a:gd name="connsiteX44" fmla="*/ 1208314 w 5905319"/>
              <a:gd name="connsiteY44" fmla="*/ 1045028 h 5061856"/>
              <a:gd name="connsiteX45" fmla="*/ 1389952 w 5905319"/>
              <a:gd name="connsiteY45" fmla="*/ 1045027 h 5061856"/>
              <a:gd name="connsiteX46" fmla="*/ 1389952 w 5905319"/>
              <a:gd name="connsiteY46" fmla="*/ 1542141 h 5061856"/>
              <a:gd name="connsiteX47" fmla="*/ 2235409 w 5905319"/>
              <a:gd name="connsiteY47" fmla="*/ 1542141 h 5061856"/>
              <a:gd name="connsiteX48" fmla="*/ 2235409 w 5905319"/>
              <a:gd name="connsiteY48" fmla="*/ 1045027 h 5061856"/>
              <a:gd name="connsiteX49" fmla="*/ 2417047 w 5905319"/>
              <a:gd name="connsiteY49" fmla="*/ 1045026 h 5061856"/>
              <a:gd name="connsiteX50" fmla="*/ 2417047 w 5905319"/>
              <a:gd name="connsiteY50" fmla="*/ 1542140 h 5061856"/>
              <a:gd name="connsiteX51" fmla="*/ 3262504 w 5905319"/>
              <a:gd name="connsiteY51" fmla="*/ 1542140 h 5061856"/>
              <a:gd name="connsiteX52" fmla="*/ 3262504 w 5905319"/>
              <a:gd name="connsiteY52" fmla="*/ 1045026 h 5061856"/>
              <a:gd name="connsiteX53" fmla="*/ 3444143 w 5905319"/>
              <a:gd name="connsiteY53" fmla="*/ 1045025 h 5061856"/>
              <a:gd name="connsiteX54" fmla="*/ 3444143 w 5905319"/>
              <a:gd name="connsiteY54" fmla="*/ 1542139 h 5061856"/>
              <a:gd name="connsiteX55" fmla="*/ 4289600 w 5905319"/>
              <a:gd name="connsiteY55" fmla="*/ 1542139 h 5061856"/>
              <a:gd name="connsiteX56" fmla="*/ 4289600 w 5905319"/>
              <a:gd name="connsiteY56" fmla="*/ 1045025 h 5061856"/>
              <a:gd name="connsiteX57" fmla="*/ 173592 w 5905319"/>
              <a:gd name="connsiteY57" fmla="*/ 0 h 5061856"/>
              <a:gd name="connsiteX58" fmla="*/ 4474608 w 5905319"/>
              <a:gd name="connsiteY58" fmla="*/ 0 h 5061856"/>
              <a:gd name="connsiteX59" fmla="*/ 4648200 w 5905319"/>
              <a:gd name="connsiteY59" fmla="*/ 173592 h 5061856"/>
              <a:gd name="connsiteX60" fmla="*/ 4648200 w 5905319"/>
              <a:gd name="connsiteY60" fmla="*/ 1959429 h 5061856"/>
              <a:gd name="connsiteX61" fmla="*/ 5035367 w 5905319"/>
              <a:gd name="connsiteY61" fmla="*/ 1959429 h 5061856"/>
              <a:gd name="connsiteX62" fmla="*/ 5905319 w 5905319"/>
              <a:gd name="connsiteY62" fmla="*/ 3510643 h 5061856"/>
              <a:gd name="connsiteX63" fmla="*/ 5035367 w 5905319"/>
              <a:gd name="connsiteY63" fmla="*/ 5061856 h 5061856"/>
              <a:gd name="connsiteX64" fmla="*/ 3224896 w 5905319"/>
              <a:gd name="connsiteY64" fmla="*/ 5061856 h 5061856"/>
              <a:gd name="connsiteX65" fmla="*/ 2606264 w 5905319"/>
              <a:gd name="connsiteY65" fmla="*/ 3958771 h 5061856"/>
              <a:gd name="connsiteX66" fmla="*/ 173592 w 5905319"/>
              <a:gd name="connsiteY66" fmla="*/ 3958771 h 5061856"/>
              <a:gd name="connsiteX67" fmla="*/ 0 w 5905319"/>
              <a:gd name="connsiteY67" fmla="*/ 3785179 h 5061856"/>
              <a:gd name="connsiteX68" fmla="*/ 0 w 5905319"/>
              <a:gd name="connsiteY68" fmla="*/ 173592 h 5061856"/>
              <a:gd name="connsiteX69" fmla="*/ 173592 w 5905319"/>
              <a:gd name="connsiteY69" fmla="*/ 0 h 5061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905319" h="5061856">
                <a:moveTo>
                  <a:pt x="362857" y="3102425"/>
                </a:moveTo>
                <a:lnTo>
                  <a:pt x="362857" y="3599539"/>
                </a:lnTo>
                <a:lnTo>
                  <a:pt x="1208314" y="3599539"/>
                </a:lnTo>
                <a:lnTo>
                  <a:pt x="1208314" y="3102425"/>
                </a:lnTo>
                <a:close/>
                <a:moveTo>
                  <a:pt x="1389952" y="3102424"/>
                </a:moveTo>
                <a:lnTo>
                  <a:pt x="1389952" y="3599538"/>
                </a:lnTo>
                <a:lnTo>
                  <a:pt x="2235409" y="3599538"/>
                </a:lnTo>
                <a:lnTo>
                  <a:pt x="2235409" y="3102424"/>
                </a:lnTo>
                <a:close/>
                <a:moveTo>
                  <a:pt x="2417047" y="3102423"/>
                </a:moveTo>
                <a:lnTo>
                  <a:pt x="2417047" y="3399907"/>
                </a:lnTo>
                <a:lnTo>
                  <a:pt x="2583882" y="3102423"/>
                </a:lnTo>
                <a:close/>
                <a:moveTo>
                  <a:pt x="362857" y="2416626"/>
                </a:moveTo>
                <a:lnTo>
                  <a:pt x="362857" y="2913740"/>
                </a:lnTo>
                <a:lnTo>
                  <a:pt x="1208314" y="2913740"/>
                </a:lnTo>
                <a:lnTo>
                  <a:pt x="1208314" y="2416626"/>
                </a:lnTo>
                <a:close/>
                <a:moveTo>
                  <a:pt x="1389952" y="2416625"/>
                </a:moveTo>
                <a:lnTo>
                  <a:pt x="1389952" y="2913739"/>
                </a:lnTo>
                <a:lnTo>
                  <a:pt x="2235409" y="2913739"/>
                </a:lnTo>
                <a:lnTo>
                  <a:pt x="2235409" y="2416625"/>
                </a:lnTo>
                <a:close/>
                <a:moveTo>
                  <a:pt x="2417047" y="2416624"/>
                </a:moveTo>
                <a:lnTo>
                  <a:pt x="2417047" y="2913738"/>
                </a:lnTo>
                <a:lnTo>
                  <a:pt x="2689701" y="2913738"/>
                </a:lnTo>
                <a:lnTo>
                  <a:pt x="2968492" y="2416624"/>
                </a:lnTo>
                <a:close/>
                <a:moveTo>
                  <a:pt x="362857" y="1730827"/>
                </a:moveTo>
                <a:lnTo>
                  <a:pt x="362857" y="2227941"/>
                </a:lnTo>
                <a:lnTo>
                  <a:pt x="1208314" y="2227941"/>
                </a:lnTo>
                <a:lnTo>
                  <a:pt x="1208314" y="1730827"/>
                </a:lnTo>
                <a:close/>
                <a:moveTo>
                  <a:pt x="1389952" y="1730826"/>
                </a:moveTo>
                <a:lnTo>
                  <a:pt x="1389952" y="2227940"/>
                </a:lnTo>
                <a:lnTo>
                  <a:pt x="2235409" y="2227940"/>
                </a:lnTo>
                <a:lnTo>
                  <a:pt x="2235409" y="1730826"/>
                </a:lnTo>
                <a:close/>
                <a:moveTo>
                  <a:pt x="2417047" y="1730825"/>
                </a:moveTo>
                <a:lnTo>
                  <a:pt x="2417047" y="2227939"/>
                </a:lnTo>
                <a:lnTo>
                  <a:pt x="3074311" y="2227939"/>
                </a:lnTo>
                <a:lnTo>
                  <a:pt x="3224896" y="1959429"/>
                </a:lnTo>
                <a:lnTo>
                  <a:pt x="3262504" y="1959429"/>
                </a:lnTo>
                <a:lnTo>
                  <a:pt x="3262504" y="1730825"/>
                </a:lnTo>
                <a:close/>
                <a:moveTo>
                  <a:pt x="3444143" y="1730824"/>
                </a:moveTo>
                <a:lnTo>
                  <a:pt x="3444143" y="1959429"/>
                </a:lnTo>
                <a:lnTo>
                  <a:pt x="4289600" y="1959429"/>
                </a:lnTo>
                <a:lnTo>
                  <a:pt x="4289600" y="1730824"/>
                </a:lnTo>
                <a:close/>
                <a:moveTo>
                  <a:pt x="362857" y="1045028"/>
                </a:moveTo>
                <a:lnTo>
                  <a:pt x="362857" y="1542142"/>
                </a:lnTo>
                <a:lnTo>
                  <a:pt x="1208314" y="1542142"/>
                </a:lnTo>
                <a:lnTo>
                  <a:pt x="1208314" y="1045028"/>
                </a:lnTo>
                <a:close/>
                <a:moveTo>
                  <a:pt x="1389952" y="1045027"/>
                </a:moveTo>
                <a:lnTo>
                  <a:pt x="1389952" y="1542141"/>
                </a:lnTo>
                <a:lnTo>
                  <a:pt x="2235409" y="1542141"/>
                </a:lnTo>
                <a:lnTo>
                  <a:pt x="2235409" y="1045027"/>
                </a:lnTo>
                <a:close/>
                <a:moveTo>
                  <a:pt x="2417047" y="1045026"/>
                </a:moveTo>
                <a:lnTo>
                  <a:pt x="2417047" y="1542140"/>
                </a:lnTo>
                <a:lnTo>
                  <a:pt x="3262504" y="1542140"/>
                </a:lnTo>
                <a:lnTo>
                  <a:pt x="3262504" y="1045026"/>
                </a:lnTo>
                <a:close/>
                <a:moveTo>
                  <a:pt x="3444143" y="1045025"/>
                </a:moveTo>
                <a:lnTo>
                  <a:pt x="3444143" y="1542139"/>
                </a:lnTo>
                <a:lnTo>
                  <a:pt x="4289600" y="1542139"/>
                </a:lnTo>
                <a:lnTo>
                  <a:pt x="4289600" y="1045025"/>
                </a:lnTo>
                <a:close/>
                <a:moveTo>
                  <a:pt x="173592" y="0"/>
                </a:moveTo>
                <a:lnTo>
                  <a:pt x="4474608" y="0"/>
                </a:lnTo>
                <a:cubicBezTo>
                  <a:pt x="4570480" y="0"/>
                  <a:pt x="4648200" y="77720"/>
                  <a:pt x="4648200" y="173592"/>
                </a:cubicBezTo>
                <a:lnTo>
                  <a:pt x="4648200" y="1959429"/>
                </a:lnTo>
                <a:lnTo>
                  <a:pt x="5035367" y="1959429"/>
                </a:lnTo>
                <a:lnTo>
                  <a:pt x="5905319" y="3510643"/>
                </a:lnTo>
                <a:lnTo>
                  <a:pt x="5035367" y="5061856"/>
                </a:lnTo>
                <a:lnTo>
                  <a:pt x="3224896" y="5061856"/>
                </a:lnTo>
                <a:lnTo>
                  <a:pt x="2606264" y="3958771"/>
                </a:lnTo>
                <a:lnTo>
                  <a:pt x="173592" y="3958771"/>
                </a:lnTo>
                <a:cubicBezTo>
                  <a:pt x="77720" y="3958771"/>
                  <a:pt x="0" y="3881051"/>
                  <a:pt x="0" y="3785179"/>
                </a:cubicBezTo>
                <a:lnTo>
                  <a:pt x="0" y="173592"/>
                </a:lnTo>
                <a:cubicBezTo>
                  <a:pt x="0" y="77720"/>
                  <a:pt x="77720" y="0"/>
                  <a:pt x="17359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Title 1">
            <a:extLst>
              <a:ext uri="{FF2B5EF4-FFF2-40B4-BE49-F238E27FC236}">
                <a16:creationId xmlns:a16="http://schemas.microsoft.com/office/drawing/2014/main" id="{BA53B1F8-98FF-467E-A395-1C27508C448E}"/>
              </a:ext>
            </a:extLst>
          </p:cNvPr>
          <p:cNvSpPr txBox="1">
            <a:spLocks/>
          </p:cNvSpPr>
          <p:nvPr/>
        </p:nvSpPr>
        <p:spPr>
          <a:xfrm>
            <a:off x="588263" y="457200"/>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prstClr val="white"/>
                    </a:gs>
                    <a:gs pos="100000">
                      <a:prstClr val="white"/>
                    </a:gs>
                  </a:gsLst>
                  <a:lin ang="5400000" scaled="0"/>
                </a:gradFill>
                <a:effectLst/>
                <a:uLnTx/>
                <a:uFillTx/>
                <a:latin typeface="Segoe UI Semibold"/>
                <a:ea typeface="+mn-ea"/>
                <a:cs typeface="Segoe UI" pitchFamily="34" charset="0"/>
              </a:rPr>
              <a:t>Modern Data Estate</a:t>
            </a:r>
          </a:p>
        </p:txBody>
      </p:sp>
      <p:sp>
        <p:nvSpPr>
          <p:cNvPr id="3" name="Freeform 184">
            <a:extLst>
              <a:ext uri="{FF2B5EF4-FFF2-40B4-BE49-F238E27FC236}">
                <a16:creationId xmlns:a16="http://schemas.microsoft.com/office/drawing/2014/main" id="{A4C36715-C951-44FF-94D1-E6E6AEFF800F}"/>
              </a:ext>
            </a:extLst>
          </p:cNvPr>
          <p:cNvSpPr/>
          <p:nvPr/>
        </p:nvSpPr>
        <p:spPr bwMode="auto">
          <a:xfrm>
            <a:off x="6888407" y="4434327"/>
            <a:ext cx="563920" cy="562084"/>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sp>
        <p:nvSpPr>
          <p:cNvPr id="4" name="TextBox 3">
            <a:extLst>
              <a:ext uri="{FF2B5EF4-FFF2-40B4-BE49-F238E27FC236}">
                <a16:creationId xmlns:a16="http://schemas.microsoft.com/office/drawing/2014/main" id="{39CC1BEC-58C3-42A4-A17A-E9DE1CB828A9}"/>
              </a:ext>
            </a:extLst>
          </p:cNvPr>
          <p:cNvSpPr txBox="1"/>
          <p:nvPr/>
        </p:nvSpPr>
        <p:spPr>
          <a:xfrm>
            <a:off x="6377408" y="5118611"/>
            <a:ext cx="1384079" cy="498598"/>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Azure </a:t>
            </a:r>
            <a:br>
              <a:rPr kumimoji="0" lang="en-US" sz="1200" b="0" i="0" u="none" strike="noStrike" kern="1200" cap="none" spc="0" normalizeH="0" baseline="0" noProof="0" dirty="0">
                <a:ln>
                  <a:noFill/>
                </a:ln>
                <a:solidFill>
                  <a:prstClr val="white"/>
                </a:solidFill>
                <a:effectLst/>
                <a:uLnTx/>
                <a:uFillTx/>
                <a:latin typeface="Segoe UI Semibold"/>
                <a:ea typeface="+mn-ea"/>
                <a:cs typeface="+mn-cs"/>
              </a:rPr>
            </a:b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Data Factory (ETL/ELT)</a:t>
            </a:r>
          </a:p>
        </p:txBody>
      </p:sp>
      <p:sp>
        <p:nvSpPr>
          <p:cNvPr id="5" name="Diamond 5">
            <a:extLst>
              <a:ext uri="{FF2B5EF4-FFF2-40B4-BE49-F238E27FC236}">
                <a16:creationId xmlns:a16="http://schemas.microsoft.com/office/drawing/2014/main" id="{42C3A7CD-28F3-F324-25E6-E5AF2C9A8518}"/>
              </a:ext>
            </a:extLst>
          </p:cNvPr>
          <p:cNvSpPr/>
          <p:nvPr/>
        </p:nvSpPr>
        <p:spPr bwMode="auto">
          <a:xfrm flipH="1">
            <a:off x="5694262" y="3559035"/>
            <a:ext cx="313938" cy="72209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1F55F8D0-A9A7-EAE0-808B-9195E21F8AC4}"/>
              </a:ext>
            </a:extLst>
          </p:cNvPr>
          <p:cNvSpPr/>
          <p:nvPr/>
        </p:nvSpPr>
        <p:spPr bwMode="auto">
          <a:xfrm>
            <a:off x="4343400" y="2609192"/>
            <a:ext cx="3473591" cy="3239813"/>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706725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Lakehouse</a:t>
            </a:r>
          </a:p>
        </p:txBody>
      </p:sp>
      <p:sp>
        <p:nvSpPr>
          <p:cNvPr id="42" name="TextBox 41">
            <a:extLst>
              <a:ext uri="{FF2B5EF4-FFF2-40B4-BE49-F238E27FC236}">
                <a16:creationId xmlns:a16="http://schemas.microsoft.com/office/drawing/2014/main" id="{D67E093D-4BF9-17ED-172A-09CF4890AB76}"/>
              </a:ext>
            </a:extLst>
          </p:cNvPr>
          <p:cNvSpPr txBox="1"/>
          <p:nvPr/>
        </p:nvSpPr>
        <p:spPr>
          <a:xfrm>
            <a:off x="1186987" y="1773920"/>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173" name="Picture 172" descr="Icon representing data silos">
            <a:extLst>
              <a:ext uri="{FF2B5EF4-FFF2-40B4-BE49-F238E27FC236}">
                <a16:creationId xmlns:a16="http://schemas.microsoft.com/office/drawing/2014/main" id="{243D6880-CC35-AD03-763E-75EE0E87895B}"/>
              </a:ext>
            </a:extLst>
          </p:cNvPr>
          <p:cNvPicPr>
            <a:picLocks noChangeAspect="1"/>
          </p:cNvPicPr>
          <p:nvPr/>
        </p:nvPicPr>
        <p:blipFill>
          <a:blip r:embed="rId3"/>
          <a:stretch>
            <a:fillRect/>
          </a:stretch>
        </p:blipFill>
        <p:spPr>
          <a:xfrm>
            <a:off x="1714983" y="2626615"/>
            <a:ext cx="393700" cy="317500"/>
          </a:xfrm>
          <a:prstGeom prst="rect">
            <a:avLst/>
          </a:prstGeom>
        </p:spPr>
      </p:pic>
      <p:sp>
        <p:nvSpPr>
          <p:cNvPr id="208" name="TextBox 207">
            <a:extLst>
              <a:ext uri="{FF2B5EF4-FFF2-40B4-BE49-F238E27FC236}">
                <a16:creationId xmlns:a16="http://schemas.microsoft.com/office/drawing/2014/main" id="{1E97EC65-B1B2-B4C8-5B1E-45417A44BCB6}"/>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 Enabled</a:t>
            </a:r>
          </a:p>
        </p:txBody>
      </p:sp>
      <p:pic>
        <p:nvPicPr>
          <p:cNvPr id="174" name="Picture 173" descr="Icon representing data silos">
            <a:extLst>
              <a:ext uri="{FF2B5EF4-FFF2-40B4-BE49-F238E27FC236}">
                <a16:creationId xmlns:a16="http://schemas.microsoft.com/office/drawing/2014/main" id="{4B1A9BC5-3692-81AB-8E34-C456F1A0422D}"/>
              </a:ext>
            </a:extLst>
          </p:cNvPr>
          <p:cNvPicPr>
            <a:picLocks noChangeAspect="1"/>
          </p:cNvPicPr>
          <p:nvPr/>
        </p:nvPicPr>
        <p:blipFill>
          <a:blip r:embed="rId3"/>
          <a:stretch>
            <a:fillRect/>
          </a:stretch>
        </p:blipFill>
        <p:spPr>
          <a:xfrm>
            <a:off x="1714983" y="4039931"/>
            <a:ext cx="393700" cy="317500"/>
          </a:xfrm>
          <a:prstGeom prst="rect">
            <a:avLst/>
          </a:prstGeom>
        </p:spPr>
      </p:pic>
      <p:sp>
        <p:nvSpPr>
          <p:cNvPr id="212" name="TextBox 211">
            <a:extLst>
              <a:ext uri="{FF2B5EF4-FFF2-40B4-BE49-F238E27FC236}">
                <a16:creationId xmlns:a16="http://schemas.microsoft.com/office/drawing/2014/main" id="{0247E37B-95C1-E3C1-0F96-D05C229E2B13}"/>
              </a:ext>
            </a:extLst>
          </p:cNvPr>
          <p:cNvSpPr txBox="1"/>
          <p:nvPr/>
        </p:nvSpPr>
        <p:spPr>
          <a:xfrm>
            <a:off x="997433" y="4583973"/>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43" name="TextBox 42">
            <a:extLst>
              <a:ext uri="{FF2B5EF4-FFF2-40B4-BE49-F238E27FC236}">
                <a16:creationId xmlns:a16="http://schemas.microsoft.com/office/drawing/2014/main" id="{BB966278-49B7-15F2-1546-28BF73CCB814}"/>
              </a:ext>
            </a:extLst>
          </p:cNvPr>
          <p:cNvSpPr txBox="1"/>
          <p:nvPr/>
        </p:nvSpPr>
        <p:spPr>
          <a:xfrm>
            <a:off x="4171610" y="1757053"/>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sp>
        <p:nvSpPr>
          <p:cNvPr id="207" name="Embed_ECCE" title="Icon of two chevron brackets around a backslash">
            <a:extLst>
              <a:ext uri="{FF2B5EF4-FFF2-40B4-BE49-F238E27FC236}">
                <a16:creationId xmlns:a16="http://schemas.microsoft.com/office/drawing/2014/main" id="{179828A9-9161-BB58-6049-6B00646326E7}"/>
              </a:ext>
            </a:extLst>
          </p:cNvPr>
          <p:cNvSpPr>
            <a:spLocks noChangeAspect="1" noEditPoints="1"/>
          </p:cNvSpPr>
          <p:nvPr/>
        </p:nvSpPr>
        <p:spPr bwMode="auto">
          <a:xfrm>
            <a:off x="4524189" y="2562673"/>
            <a:ext cx="426562" cy="36576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9BAF449-E740-3FB6-7FBE-C8D2BFDEFF7B}"/>
              </a:ext>
            </a:extLst>
          </p:cNvPr>
          <p:cNvSpPr txBox="1"/>
          <p:nvPr/>
        </p:nvSpPr>
        <p:spPr>
          <a:xfrm>
            <a:off x="3823070"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4"/>
          <a:stretch>
            <a:fillRect/>
          </a:stretch>
        </p:blipFill>
        <p:spPr>
          <a:xfrm>
            <a:off x="4539395" y="4039931"/>
            <a:ext cx="406400" cy="431800"/>
          </a:xfrm>
          <a:prstGeom prst="rect">
            <a:avLst/>
          </a:prstGeom>
        </p:spPr>
      </p:pic>
      <p:sp>
        <p:nvSpPr>
          <p:cNvPr id="213" name="TextBox 212">
            <a:extLst>
              <a:ext uri="{FF2B5EF4-FFF2-40B4-BE49-F238E27FC236}">
                <a16:creationId xmlns:a16="http://schemas.microsoft.com/office/drawing/2014/main" id="{B7180C62-ED73-0F8C-EA78-10339B73D19B}"/>
              </a:ext>
            </a:extLst>
          </p:cNvPr>
          <p:cNvSpPr txBox="1"/>
          <p:nvPr/>
        </p:nvSpPr>
        <p:spPr>
          <a:xfrm>
            <a:off x="4002465" y="4583973"/>
            <a:ext cx="148026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Pipelines &amp; Dataflows</a:t>
            </a:r>
          </a:p>
        </p:txBody>
      </p:sp>
      <p:cxnSp>
        <p:nvCxnSpPr>
          <p:cNvPr id="312" name="Straight Arrow Connector 311" descr="A arrow connecting Shortcut Enabled to Shortcuts">
            <a:extLst>
              <a:ext uri="{FF2B5EF4-FFF2-40B4-BE49-F238E27FC236}">
                <a16:creationId xmlns:a16="http://schemas.microsoft.com/office/drawing/2014/main" id="{67A58EBC-4BCD-4A9E-F7F7-D8F65F32AEE2}"/>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descr="A arrow connecting Structured / Unstructured to Pipelines &amp; Dataflows&#10;">
            <a:extLst>
              <a:ext uri="{FF2B5EF4-FFF2-40B4-BE49-F238E27FC236}">
                <a16:creationId xmlns:a16="http://schemas.microsoft.com/office/drawing/2014/main" id="{4FB40F96-6C8A-E6AE-93B4-B4E722E1F0F3}"/>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6C1A535-A3C4-39CD-79F3-9558C3359C03}"/>
              </a:ext>
            </a:extLst>
          </p:cNvPr>
          <p:cNvSpPr txBox="1"/>
          <p:nvPr/>
        </p:nvSpPr>
        <p:spPr>
          <a:xfrm>
            <a:off x="7249143" y="1773920"/>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199" name="Picture 198" descr="Icon of two houses representing a Data Lakehouse">
            <a:extLst>
              <a:ext uri="{FF2B5EF4-FFF2-40B4-BE49-F238E27FC236}">
                <a16:creationId xmlns:a16="http://schemas.microsoft.com/office/drawing/2014/main" id="{C4DA9046-1EC4-9A15-70C0-13E03CBE71DB}"/>
              </a:ext>
            </a:extLst>
          </p:cNvPr>
          <p:cNvPicPr>
            <a:picLocks noChangeAspect="1"/>
          </p:cNvPicPr>
          <p:nvPr/>
        </p:nvPicPr>
        <p:blipFill>
          <a:blip r:embed="rId5"/>
          <a:stretch>
            <a:fillRect/>
          </a:stretch>
        </p:blipFill>
        <p:spPr>
          <a:xfrm>
            <a:off x="7290057" y="2538602"/>
            <a:ext cx="546100" cy="444500"/>
          </a:xfrm>
          <a:prstGeom prst="rect">
            <a:avLst/>
          </a:prstGeom>
        </p:spPr>
      </p:pic>
      <p:sp>
        <p:nvSpPr>
          <p:cNvPr id="210" name="TextBox 209">
            <a:extLst>
              <a:ext uri="{FF2B5EF4-FFF2-40B4-BE49-F238E27FC236}">
                <a16:creationId xmlns:a16="http://schemas.microsoft.com/office/drawing/2014/main" id="{27ECD43D-1C8E-F6B6-34AC-127D5154043A}"/>
              </a:ext>
            </a:extLst>
          </p:cNvPr>
          <p:cNvSpPr txBox="1"/>
          <p:nvPr/>
        </p:nvSpPr>
        <p:spPr>
          <a:xfrm>
            <a:off x="6648707"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Lakehouse(s)</a:t>
            </a:r>
          </a:p>
        </p:txBody>
      </p:sp>
      <p:cxnSp>
        <p:nvCxnSpPr>
          <p:cNvPr id="370" name="Straight Arrow Connector 369" descr="A double-headed arrow connecting Lakehouses to Notebooks &amp; Dataflows">
            <a:extLst>
              <a:ext uri="{FF2B5EF4-FFF2-40B4-BE49-F238E27FC236}">
                <a16:creationId xmlns:a16="http://schemas.microsoft.com/office/drawing/2014/main" id="{B87E2909-4D29-5C81-C189-4E70CDC66FEE}"/>
              </a:ext>
            </a:extLst>
          </p:cNvPr>
          <p:cNvCxnSpPr/>
          <p:nvPr/>
        </p:nvCxnSpPr>
        <p:spPr>
          <a:xfrm>
            <a:off x="7529213"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 name="Picture 204" descr="Icon representing organizing data with a notebook">
            <a:extLst>
              <a:ext uri="{FF2B5EF4-FFF2-40B4-BE49-F238E27FC236}">
                <a16:creationId xmlns:a16="http://schemas.microsoft.com/office/drawing/2014/main" id="{2C79887A-0709-0D75-EC56-B90F7F7D14DF}"/>
              </a:ext>
            </a:extLst>
          </p:cNvPr>
          <p:cNvPicPr>
            <a:picLocks noChangeAspect="1"/>
          </p:cNvPicPr>
          <p:nvPr/>
        </p:nvPicPr>
        <p:blipFill>
          <a:blip r:embed="rId6"/>
          <a:stretch>
            <a:fillRect/>
          </a:stretch>
        </p:blipFill>
        <p:spPr>
          <a:xfrm>
            <a:off x="7318755" y="4694198"/>
            <a:ext cx="406400" cy="482600"/>
          </a:xfrm>
          <a:prstGeom prst="rect">
            <a:avLst/>
          </a:prstGeom>
        </p:spPr>
      </p:pic>
      <p:sp>
        <p:nvSpPr>
          <p:cNvPr id="216" name="TextBox 215">
            <a:extLst>
              <a:ext uri="{FF2B5EF4-FFF2-40B4-BE49-F238E27FC236}">
                <a16:creationId xmlns:a16="http://schemas.microsoft.com/office/drawing/2014/main" id="{BD00B1FF-FC67-EB58-E0BC-C94D948B39C3}"/>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Transform</a:t>
            </a:r>
          </a:p>
        </p:txBody>
      </p:sp>
      <p:sp>
        <p:nvSpPr>
          <p:cNvPr id="214" name="TextBox 213">
            <a:extLst>
              <a:ext uri="{FF2B5EF4-FFF2-40B4-BE49-F238E27FC236}">
                <a16:creationId xmlns:a16="http://schemas.microsoft.com/office/drawing/2014/main" id="{7C3F9E55-AA5A-D6BE-6FD8-E119B89A2014}"/>
              </a:ext>
            </a:extLst>
          </p:cNvPr>
          <p:cNvSpPr txBox="1"/>
          <p:nvPr/>
        </p:nvSpPr>
        <p:spPr>
          <a:xfrm>
            <a:off x="6831474" y="5688905"/>
            <a:ext cx="138096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Notebooks &amp; Dataflows</a:t>
            </a:r>
          </a:p>
        </p:txBody>
      </p:sp>
      <p:grpSp>
        <p:nvGrpSpPr>
          <p:cNvPr id="9" name="Group 8" descr="A arrow connecting shortcuts and Pipelines &amp; Dataflows to Lakehouses">
            <a:extLst>
              <a:ext uri="{FF2B5EF4-FFF2-40B4-BE49-F238E27FC236}">
                <a16:creationId xmlns:a16="http://schemas.microsoft.com/office/drawing/2014/main" id="{03BC9CC6-3634-6284-B47C-CC3CBA15E466}"/>
              </a:ext>
            </a:extLst>
          </p:cNvPr>
          <p:cNvGrpSpPr/>
          <p:nvPr/>
        </p:nvGrpSpPr>
        <p:grpSpPr>
          <a:xfrm>
            <a:off x="5482724" y="3275323"/>
            <a:ext cx="1165983" cy="1554872"/>
            <a:chOff x="5482724" y="3275323"/>
            <a:chExt cx="1165983" cy="1554872"/>
          </a:xfrm>
        </p:grpSpPr>
        <p:cxnSp>
          <p:nvCxnSpPr>
            <p:cNvPr id="349" name="Elbow Connector 348">
              <a:extLst>
                <a:ext uri="{FF2B5EF4-FFF2-40B4-BE49-F238E27FC236}">
                  <a16:creationId xmlns:a16="http://schemas.microsoft.com/office/drawing/2014/main" id="{41A61628-4B28-1636-BFDC-FAD9DC1F01EA}"/>
                </a:ext>
              </a:extLst>
            </p:cNvPr>
            <p:cNvCxnSpPr>
              <a:cxnSpLocks/>
              <a:stCxn id="213" idx="3"/>
              <a:endCxn id="210" idx="1"/>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1" name="Elbow Connector 350">
              <a:extLst>
                <a:ext uri="{FF2B5EF4-FFF2-40B4-BE49-F238E27FC236}">
                  <a16:creationId xmlns:a16="http://schemas.microsoft.com/office/drawing/2014/main" id="{59A402C5-6E7D-11ED-355E-9F6CC751BBAB}"/>
                </a:ext>
              </a:extLst>
            </p:cNvPr>
            <p:cNvCxnSpPr>
              <a:cxnSpLocks/>
              <a:endCxn id="210" idx="1"/>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0D8E15EE-2A49-970F-DB52-8152067CBF89}"/>
              </a:ext>
            </a:extLst>
          </p:cNvPr>
          <p:cNvSpPr txBox="1"/>
          <p:nvPr/>
        </p:nvSpPr>
        <p:spPr>
          <a:xfrm>
            <a:off x="9966353" y="1773920"/>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198" name="Picture 197" descr="Power BI Logo">
            <a:extLst>
              <a:ext uri="{FF2B5EF4-FFF2-40B4-BE49-F238E27FC236}">
                <a16:creationId xmlns:a16="http://schemas.microsoft.com/office/drawing/2014/main" id="{EBB82D59-E71D-01D7-1768-9CE73D38FCC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1" name="TextBox 210">
            <a:extLst>
              <a:ext uri="{FF2B5EF4-FFF2-40B4-BE49-F238E27FC236}">
                <a16:creationId xmlns:a16="http://schemas.microsoft.com/office/drawing/2014/main" id="{FDF84877-12DA-2DD9-CF74-A3432789107D}"/>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176" name="server" title="Icon of a server tower">
            <a:extLst>
              <a:ext uri="{FF2B5EF4-FFF2-40B4-BE49-F238E27FC236}">
                <a16:creationId xmlns:a16="http://schemas.microsoft.com/office/drawing/2014/main" id="{67935E12-C2B2-D6A2-B518-F9BC49378D05}"/>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5" name="TextBox 214">
            <a:extLst>
              <a:ext uri="{FF2B5EF4-FFF2-40B4-BE49-F238E27FC236}">
                <a16:creationId xmlns:a16="http://schemas.microsoft.com/office/drawing/2014/main" id="{9D514C3F-EAA7-6017-DE8A-E6C56A7ADA67}"/>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 Warehouse</a:t>
            </a:r>
          </a:p>
        </p:txBody>
      </p:sp>
      <p:grpSp>
        <p:nvGrpSpPr>
          <p:cNvPr id="10" name="Group 9" descr="A arrow connecting Lakehouses to PBI and Lake Warehouse">
            <a:extLst>
              <a:ext uri="{FF2B5EF4-FFF2-40B4-BE49-F238E27FC236}">
                <a16:creationId xmlns:a16="http://schemas.microsoft.com/office/drawing/2014/main" id="{6F57D1E1-25B7-29ED-6C75-B42B60EE56B0}"/>
              </a:ext>
            </a:extLst>
          </p:cNvPr>
          <p:cNvGrpSpPr/>
          <p:nvPr/>
        </p:nvGrpSpPr>
        <p:grpSpPr>
          <a:xfrm>
            <a:off x="8477507" y="3152213"/>
            <a:ext cx="996837" cy="1554871"/>
            <a:chOff x="8477507" y="3152213"/>
            <a:chExt cx="996837" cy="1554871"/>
          </a:xfrm>
        </p:grpSpPr>
        <p:cxnSp>
          <p:nvCxnSpPr>
            <p:cNvPr id="355" name="Elbow Connector 354">
              <a:extLst>
                <a:ext uri="{FF2B5EF4-FFF2-40B4-BE49-F238E27FC236}">
                  <a16:creationId xmlns:a16="http://schemas.microsoft.com/office/drawing/2014/main" id="{A57F8763-FC1E-4377-088C-7025DCAEA4B1}"/>
                </a:ext>
              </a:extLst>
            </p:cNvPr>
            <p:cNvCxnSpPr>
              <a:cxnSpLocks/>
              <a:endCxn id="215" idx="1"/>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Elbow Connector 355">
              <a:extLst>
                <a:ext uri="{FF2B5EF4-FFF2-40B4-BE49-F238E27FC236}">
                  <a16:creationId xmlns:a16="http://schemas.microsoft.com/office/drawing/2014/main" id="{99571382-5030-6E05-61B0-D2897CF303EE}"/>
                </a:ext>
              </a:extLst>
            </p:cNvPr>
            <p:cNvCxnSpPr>
              <a:cxnSpLocks/>
              <a:stCxn id="210" idx="3"/>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6919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Effect transition="in" filter="fade">
                                      <p:cBhvr>
                                        <p:cTn id="11" dur="500"/>
                                        <p:tgtEl>
                                          <p:spTgt spid="37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Data warehouse</a:t>
            </a:r>
          </a:p>
        </p:txBody>
      </p:sp>
      <p:sp>
        <p:nvSpPr>
          <p:cNvPr id="35" name="TextBox 34">
            <a:extLst>
              <a:ext uri="{FF2B5EF4-FFF2-40B4-BE49-F238E27FC236}">
                <a16:creationId xmlns:a16="http://schemas.microsoft.com/office/drawing/2014/main" id="{A551D365-F6B8-6051-9853-8CC6FB1F9E35}"/>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714983" y="2626615"/>
            <a:ext cx="393700" cy="317500"/>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714983" y="4041802"/>
            <a:ext cx="393700" cy="317500"/>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997433" y="4579701"/>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4171610" y="1757059"/>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4540619" y="2626615"/>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394427" y="3152495"/>
            <a:ext cx="6860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4534269" y="4039931"/>
            <a:ext cx="406400" cy="43180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3961442" y="4579701"/>
            <a:ext cx="155205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7287876" y="2626615"/>
            <a:ext cx="533400" cy="3429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6820048" y="3152495"/>
            <a:ext cx="14836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7534382"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BDAC59CF-CF57-5BB0-5530-8C025E5B9637}"/>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7033732" y="5691040"/>
            <a:ext cx="10013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5482724" y="3275323"/>
            <a:ext cx="1165983" cy="1554872"/>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40460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9885752" y="4575107"/>
            <a:ext cx="10059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8477507" y="3152213"/>
            <a:ext cx="996837" cy="1554871"/>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84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Data science</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Real time analytics</a:t>
            </a:r>
          </a:p>
        </p:txBody>
      </p:sp>
      <p:sp>
        <p:nvSpPr>
          <p:cNvPr id="51" name="TextBox 50">
            <a:extLst>
              <a:ext uri="{FF2B5EF4-FFF2-40B4-BE49-F238E27FC236}">
                <a16:creationId xmlns:a16="http://schemas.microsoft.com/office/drawing/2014/main" id="{D6FACB00-7537-C34D-AA2F-4A4C0F6BA4B7}"/>
              </a:ext>
            </a:extLst>
          </p:cNvPr>
          <p:cNvSpPr txBox="1"/>
          <p:nvPr/>
        </p:nvSpPr>
        <p:spPr>
          <a:xfrm>
            <a:off x="1186987" y="1312207"/>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60" name="Picture 59" descr="Icon of a house representing a Data Lakehouse">
            <a:extLst>
              <a:ext uri="{FF2B5EF4-FFF2-40B4-BE49-F238E27FC236}">
                <a16:creationId xmlns:a16="http://schemas.microsoft.com/office/drawing/2014/main" id="{1A145116-17E5-30CD-CB50-B1919123B734}"/>
              </a:ext>
            </a:extLst>
          </p:cNvPr>
          <p:cNvPicPr>
            <a:picLocks noChangeAspect="1"/>
          </p:cNvPicPr>
          <p:nvPr/>
        </p:nvPicPr>
        <p:blipFill>
          <a:blip r:embed="rId3"/>
          <a:stretch>
            <a:fillRect/>
          </a:stretch>
        </p:blipFill>
        <p:spPr>
          <a:xfrm>
            <a:off x="1372282" y="1875750"/>
            <a:ext cx="419100" cy="381000"/>
          </a:xfrm>
          <a:prstGeom prst="rect">
            <a:avLst/>
          </a:prstGeom>
        </p:spPr>
      </p:pic>
      <p:pic>
        <p:nvPicPr>
          <p:cNvPr id="59" name="Picture 58" descr="Icon of a big building representing a Data Warehouse">
            <a:extLst>
              <a:ext uri="{FF2B5EF4-FFF2-40B4-BE49-F238E27FC236}">
                <a16:creationId xmlns:a16="http://schemas.microsoft.com/office/drawing/2014/main" id="{3B61BB30-D98C-C141-7EEB-51F1B36C0EB7}"/>
              </a:ext>
            </a:extLst>
          </p:cNvPr>
          <p:cNvPicPr>
            <a:picLocks noChangeAspect="1"/>
          </p:cNvPicPr>
          <p:nvPr/>
        </p:nvPicPr>
        <p:blipFill>
          <a:blip r:embed="rId4"/>
          <a:stretch>
            <a:fillRect/>
          </a:stretch>
        </p:blipFill>
        <p:spPr>
          <a:xfrm>
            <a:off x="1917984" y="1913850"/>
            <a:ext cx="533400" cy="342900"/>
          </a:xfrm>
          <a:prstGeom prst="rect">
            <a:avLst/>
          </a:prstGeom>
        </p:spPr>
      </p:pic>
      <p:sp>
        <p:nvSpPr>
          <p:cNvPr id="57" name="TextBox 56">
            <a:extLst>
              <a:ext uri="{FF2B5EF4-FFF2-40B4-BE49-F238E27FC236}">
                <a16:creationId xmlns:a16="http://schemas.microsoft.com/office/drawing/2014/main" id="{E1B10CFC-3994-04DD-1148-F3D97F4B3C1B}"/>
              </a:ext>
            </a:extLst>
          </p:cNvPr>
          <p:cNvSpPr txBox="1"/>
          <p:nvPr/>
        </p:nvSpPr>
        <p:spPr>
          <a:xfrm>
            <a:off x="1138549" y="2412035"/>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pic>
        <p:nvPicPr>
          <p:cNvPr id="61" name="Picture 60" descr="Icon representing data silos">
            <a:extLst>
              <a:ext uri="{FF2B5EF4-FFF2-40B4-BE49-F238E27FC236}">
                <a16:creationId xmlns:a16="http://schemas.microsoft.com/office/drawing/2014/main" id="{BA4853DE-2BDA-9920-6110-DF00DD0D7640}"/>
              </a:ext>
            </a:extLst>
          </p:cNvPr>
          <p:cNvPicPr>
            <a:picLocks noChangeAspect="1"/>
          </p:cNvPicPr>
          <p:nvPr/>
        </p:nvPicPr>
        <p:blipFill>
          <a:blip r:embed="rId5"/>
          <a:stretch>
            <a:fillRect/>
          </a:stretch>
        </p:blipFill>
        <p:spPr>
          <a:xfrm>
            <a:off x="1714983" y="3287843"/>
            <a:ext cx="393700" cy="317500"/>
          </a:xfrm>
          <a:prstGeom prst="rect">
            <a:avLst/>
          </a:prstGeom>
        </p:spPr>
      </p:pic>
      <p:sp>
        <p:nvSpPr>
          <p:cNvPr id="65" name="TextBox 64">
            <a:extLst>
              <a:ext uri="{FF2B5EF4-FFF2-40B4-BE49-F238E27FC236}">
                <a16:creationId xmlns:a16="http://schemas.microsoft.com/office/drawing/2014/main" id="{E74AA255-59F8-D303-45DE-BE827C7600C3}"/>
              </a:ext>
            </a:extLst>
          </p:cNvPr>
          <p:cNvSpPr txBox="1"/>
          <p:nvPr/>
        </p:nvSpPr>
        <p:spPr>
          <a:xfrm>
            <a:off x="997433" y="3759967"/>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32" name="video_2" title="Icon of a video camera">
            <a:extLst>
              <a:ext uri="{FF2B5EF4-FFF2-40B4-BE49-F238E27FC236}">
                <a16:creationId xmlns:a16="http://schemas.microsoft.com/office/drawing/2014/main" id="{AD710B8A-5AE1-D091-280B-14410745EC98}"/>
              </a:ext>
            </a:extLst>
          </p:cNvPr>
          <p:cNvSpPr>
            <a:spLocks noChangeAspect="1" noEditPoints="1"/>
          </p:cNvSpPr>
          <p:nvPr/>
        </p:nvSpPr>
        <p:spPr bwMode="auto">
          <a:xfrm>
            <a:off x="1660373" y="4687145"/>
            <a:ext cx="502920" cy="231959"/>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4F7D41E-022E-986C-3EF4-51AD2624BDA0}"/>
              </a:ext>
            </a:extLst>
          </p:cNvPr>
          <p:cNvSpPr txBox="1"/>
          <p:nvPr/>
        </p:nvSpPr>
        <p:spPr>
          <a:xfrm>
            <a:off x="1183717" y="5060765"/>
            <a:ext cx="145623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Event Streaming</a:t>
            </a:r>
          </a:p>
        </p:txBody>
      </p:sp>
      <p:pic>
        <p:nvPicPr>
          <p:cNvPr id="30" name="Picture 29" descr="Icon of box representing Models">
            <a:extLst>
              <a:ext uri="{FF2B5EF4-FFF2-40B4-BE49-F238E27FC236}">
                <a16:creationId xmlns:a16="http://schemas.microsoft.com/office/drawing/2014/main" id="{78F102E9-7CA8-FB26-CE70-98986480527F}"/>
              </a:ext>
            </a:extLst>
          </p:cNvPr>
          <p:cNvPicPr>
            <a:picLocks noChangeAspect="1"/>
          </p:cNvPicPr>
          <p:nvPr/>
        </p:nvPicPr>
        <p:blipFill>
          <a:blip r:embed="rId6"/>
          <a:stretch>
            <a:fillRect/>
          </a:stretch>
        </p:blipFill>
        <p:spPr>
          <a:xfrm>
            <a:off x="1689583" y="5741722"/>
            <a:ext cx="444500" cy="495300"/>
          </a:xfrm>
          <a:prstGeom prst="rect">
            <a:avLst/>
          </a:prstGeom>
        </p:spPr>
      </p:pic>
      <p:sp>
        <p:nvSpPr>
          <p:cNvPr id="21" name="TextBox 20">
            <a:extLst>
              <a:ext uri="{FF2B5EF4-FFF2-40B4-BE49-F238E27FC236}">
                <a16:creationId xmlns:a16="http://schemas.microsoft.com/office/drawing/2014/main" id="{08AB97A5-927E-10E2-CAB2-DE5CD9CBF770}"/>
              </a:ext>
            </a:extLst>
          </p:cNvPr>
          <p:cNvSpPr txBox="1"/>
          <p:nvPr/>
        </p:nvSpPr>
        <p:spPr>
          <a:xfrm>
            <a:off x="1452573" y="6335301"/>
            <a:ext cx="91852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ML Model</a:t>
            </a:r>
          </a:p>
        </p:txBody>
      </p:sp>
      <p:sp>
        <p:nvSpPr>
          <p:cNvPr id="54" name="TextBox 53">
            <a:extLst>
              <a:ext uri="{FF2B5EF4-FFF2-40B4-BE49-F238E27FC236}">
                <a16:creationId xmlns:a16="http://schemas.microsoft.com/office/drawing/2014/main" id="{42B10CF6-14EF-7249-B2C8-701A5A3F71E8}"/>
              </a:ext>
            </a:extLst>
          </p:cNvPr>
          <p:cNvSpPr txBox="1"/>
          <p:nvPr/>
        </p:nvSpPr>
        <p:spPr>
          <a:xfrm>
            <a:off x="4171610" y="1295340"/>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47" name="Picture 46" descr="Icon representing connection">
            <a:extLst>
              <a:ext uri="{FF2B5EF4-FFF2-40B4-BE49-F238E27FC236}">
                <a16:creationId xmlns:a16="http://schemas.microsoft.com/office/drawing/2014/main" id="{2A3159FA-90BD-1C64-3593-AEDD8F8431B6}"/>
              </a:ext>
            </a:extLst>
          </p:cNvPr>
          <p:cNvPicPr>
            <a:picLocks noChangeAspect="1"/>
          </p:cNvPicPr>
          <p:nvPr/>
        </p:nvPicPr>
        <p:blipFill>
          <a:blip r:embed="rId7"/>
          <a:stretch>
            <a:fillRect/>
          </a:stretch>
        </p:blipFill>
        <p:spPr>
          <a:xfrm>
            <a:off x="4562141" y="1916596"/>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18591" y="2535146"/>
            <a:ext cx="12808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CI &amp; Shortcuts</a:t>
            </a:r>
          </a:p>
        </p:txBody>
      </p:sp>
      <p:pic>
        <p:nvPicPr>
          <p:cNvPr id="39" name="Picture 38" descr="Icon representing organizing data with a computer">
            <a:extLst>
              <a:ext uri="{FF2B5EF4-FFF2-40B4-BE49-F238E27FC236}">
                <a16:creationId xmlns:a16="http://schemas.microsoft.com/office/drawing/2014/main" id="{836A66F7-D5B8-8E42-6419-6E6A8943D696}"/>
              </a:ext>
            </a:extLst>
          </p:cNvPr>
          <p:cNvPicPr>
            <a:picLocks noChangeAspect="1"/>
          </p:cNvPicPr>
          <p:nvPr/>
        </p:nvPicPr>
        <p:blipFill>
          <a:blip r:embed="rId8"/>
          <a:stretch>
            <a:fillRect/>
          </a:stretch>
        </p:blipFill>
        <p:spPr>
          <a:xfrm>
            <a:off x="4561913" y="3185075"/>
            <a:ext cx="406400" cy="431800"/>
          </a:xfrm>
          <a:prstGeom prst="rect">
            <a:avLst/>
          </a:prstGeom>
        </p:spPr>
      </p:pic>
      <p:sp>
        <p:nvSpPr>
          <p:cNvPr id="27" name="TextBox 26">
            <a:extLst>
              <a:ext uri="{FF2B5EF4-FFF2-40B4-BE49-F238E27FC236}">
                <a16:creationId xmlns:a16="http://schemas.microsoft.com/office/drawing/2014/main" id="{0A0F888C-997E-C583-2792-8B93E878A0FA}"/>
              </a:ext>
            </a:extLst>
          </p:cNvPr>
          <p:cNvSpPr txBox="1"/>
          <p:nvPr/>
        </p:nvSpPr>
        <p:spPr>
          <a:xfrm>
            <a:off x="4103229" y="3764042"/>
            <a:ext cx="1323769"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 &amp; Dataflows</a:t>
            </a:r>
          </a:p>
        </p:txBody>
      </p:sp>
      <p:cxnSp>
        <p:nvCxnSpPr>
          <p:cNvPr id="89" name="Straight Arrow Connector 88" descr="A arrow connecting Lakehouses &amp; Data Warehouses to CI &amp; Shortcuts">
            <a:extLst>
              <a:ext uri="{FF2B5EF4-FFF2-40B4-BE49-F238E27FC236}">
                <a16:creationId xmlns:a16="http://schemas.microsoft.com/office/drawing/2014/main" id="{F21FBE13-5B77-8ED4-B49F-82C0A97A583D}"/>
              </a:ext>
            </a:extLst>
          </p:cNvPr>
          <p:cNvCxnSpPr/>
          <p:nvPr/>
        </p:nvCxnSpPr>
        <p:spPr>
          <a:xfrm>
            <a:off x="3030876" y="2660686"/>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descr="A arrow connecting Structured / Unstructured to Pipelines &amp; Dataflows">
            <a:extLst>
              <a:ext uri="{FF2B5EF4-FFF2-40B4-BE49-F238E27FC236}">
                <a16:creationId xmlns:a16="http://schemas.microsoft.com/office/drawing/2014/main" id="{991706E4-79E8-081B-23B2-95F8C76B66E2}"/>
              </a:ext>
            </a:extLst>
          </p:cNvPr>
          <p:cNvCxnSpPr>
            <a:cxnSpLocks/>
          </p:cNvCxnSpPr>
          <p:nvPr/>
        </p:nvCxnSpPr>
        <p:spPr>
          <a:xfrm>
            <a:off x="3030876" y="398967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DEFEAD-BA69-D0E8-0685-29473B7E9FAE}"/>
              </a:ext>
            </a:extLst>
          </p:cNvPr>
          <p:cNvSpPr txBox="1"/>
          <p:nvPr/>
        </p:nvSpPr>
        <p:spPr>
          <a:xfrm>
            <a:off x="7249143" y="1312207"/>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sp>
        <p:nvSpPr>
          <p:cNvPr id="45" name="Database_EFC7" descr="Icon of a cylinder representing a data base">
            <a:extLst>
              <a:ext uri="{FF2B5EF4-FFF2-40B4-BE49-F238E27FC236}">
                <a16:creationId xmlns:a16="http://schemas.microsoft.com/office/drawing/2014/main" id="{3147B4C0-8D08-1476-81A6-F4529303C022}"/>
              </a:ext>
            </a:extLst>
          </p:cNvPr>
          <p:cNvSpPr>
            <a:spLocks noChangeAspect="1" noEditPoints="1"/>
          </p:cNvSpPr>
          <p:nvPr/>
        </p:nvSpPr>
        <p:spPr bwMode="auto">
          <a:xfrm>
            <a:off x="7404826" y="1916596"/>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C71AD0A-325C-87F8-6492-28874F313711}"/>
              </a:ext>
            </a:extLst>
          </p:cNvPr>
          <p:cNvSpPr txBox="1"/>
          <p:nvPr/>
        </p:nvSpPr>
        <p:spPr>
          <a:xfrm>
            <a:off x="7152738" y="2535146"/>
            <a:ext cx="82073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DB</a:t>
            </a:r>
          </a:p>
        </p:txBody>
      </p:sp>
      <p:grpSp>
        <p:nvGrpSpPr>
          <p:cNvPr id="24" name="Group 23" descr="A arrow connecting CI &amp; Shortcuts, Pipelines &amp; Dataflows, Event Streaming and ML Model to Kusto DB">
            <a:extLst>
              <a:ext uri="{FF2B5EF4-FFF2-40B4-BE49-F238E27FC236}">
                <a16:creationId xmlns:a16="http://schemas.microsoft.com/office/drawing/2014/main" id="{179C41A6-2FEB-CBB7-B736-125E94124949}"/>
              </a:ext>
            </a:extLst>
          </p:cNvPr>
          <p:cNvGrpSpPr/>
          <p:nvPr/>
        </p:nvGrpSpPr>
        <p:grpSpPr>
          <a:xfrm>
            <a:off x="3030876" y="2658256"/>
            <a:ext cx="3732369" cy="3800155"/>
            <a:chOff x="3030876" y="2658256"/>
            <a:chExt cx="3732369" cy="3800155"/>
          </a:xfrm>
        </p:grpSpPr>
        <p:cxnSp>
          <p:nvCxnSpPr>
            <p:cNvPr id="92" name="Elbow Connector 91">
              <a:extLst>
                <a:ext uri="{FF2B5EF4-FFF2-40B4-BE49-F238E27FC236}">
                  <a16:creationId xmlns:a16="http://schemas.microsoft.com/office/drawing/2014/main" id="{5D5CD409-E26E-E7D4-0682-BC9113AEDC17}"/>
                </a:ext>
              </a:extLst>
            </p:cNvPr>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23878148-B9DD-DAD7-251C-C88596968A0A}"/>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87FDCC-5189-D86F-88B0-38873D620C78}"/>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0A882D-1BDA-05DF-1933-71DC2A8A6D0B}"/>
                </a:ext>
              </a:extLst>
            </p:cNvPr>
            <p:cNvCxnSpPr>
              <a:cxnSpLocks/>
            </p:cNvCxnSpPr>
            <p:nvPr/>
          </p:nvCxnSpPr>
          <p:spPr>
            <a:xfrm>
              <a:off x="5581650" y="3989677"/>
              <a:ext cx="49212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descr="Icon of a house representing a Data Lakehouse">
            <a:extLst>
              <a:ext uri="{FF2B5EF4-FFF2-40B4-BE49-F238E27FC236}">
                <a16:creationId xmlns:a16="http://schemas.microsoft.com/office/drawing/2014/main" id="{B369BD4E-3C5A-9882-9F1B-64C45A1E65F0}"/>
              </a:ext>
            </a:extLst>
          </p:cNvPr>
          <p:cNvPicPr>
            <a:picLocks noChangeAspect="1"/>
          </p:cNvPicPr>
          <p:nvPr/>
        </p:nvPicPr>
        <p:blipFill>
          <a:blip r:embed="rId3"/>
          <a:stretch>
            <a:fillRect/>
          </a:stretch>
        </p:blipFill>
        <p:spPr>
          <a:xfrm>
            <a:off x="7014394" y="4424191"/>
            <a:ext cx="419100" cy="381000"/>
          </a:xfrm>
          <a:prstGeom prst="rect">
            <a:avLst/>
          </a:prstGeom>
        </p:spPr>
      </p:pic>
      <p:pic>
        <p:nvPicPr>
          <p:cNvPr id="40" name="Picture 39" descr="Icon of a big building representing a Data Warehouse">
            <a:extLst>
              <a:ext uri="{FF2B5EF4-FFF2-40B4-BE49-F238E27FC236}">
                <a16:creationId xmlns:a16="http://schemas.microsoft.com/office/drawing/2014/main" id="{CF6A1796-CCFB-9E6F-1A44-72E263AAF618}"/>
              </a:ext>
            </a:extLst>
          </p:cNvPr>
          <p:cNvPicPr>
            <a:picLocks noChangeAspect="1"/>
          </p:cNvPicPr>
          <p:nvPr/>
        </p:nvPicPr>
        <p:blipFill>
          <a:blip r:embed="rId4"/>
          <a:stretch>
            <a:fillRect/>
          </a:stretch>
        </p:blipFill>
        <p:spPr>
          <a:xfrm>
            <a:off x="7560096" y="4462291"/>
            <a:ext cx="533400" cy="342900"/>
          </a:xfrm>
          <a:prstGeom prst="rect">
            <a:avLst/>
          </a:prstGeom>
        </p:spPr>
      </p:pic>
      <p:sp>
        <p:nvSpPr>
          <p:cNvPr id="87" name="TextBox 86">
            <a:extLst>
              <a:ext uri="{FF2B5EF4-FFF2-40B4-BE49-F238E27FC236}">
                <a16:creationId xmlns:a16="http://schemas.microsoft.com/office/drawing/2014/main" id="{36F7FE75-BD70-D573-96AE-837721EA96F6}"/>
              </a:ext>
            </a:extLst>
          </p:cNvPr>
          <p:cNvSpPr txBox="1"/>
          <p:nvPr/>
        </p:nvSpPr>
        <p:spPr>
          <a:xfrm>
            <a:off x="6752570" y="5009332"/>
            <a:ext cx="15997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Mirror</a:t>
            </a:r>
          </a:p>
        </p:txBody>
      </p:sp>
      <p:sp>
        <p:nvSpPr>
          <p:cNvPr id="28" name="TextBox 27">
            <a:extLst>
              <a:ext uri="{FF2B5EF4-FFF2-40B4-BE49-F238E27FC236}">
                <a16:creationId xmlns:a16="http://schemas.microsoft.com/office/drawing/2014/main" id="{0FEF4BFE-AC86-F19F-2870-7E3E8FA73EF2}"/>
              </a:ext>
            </a:extLst>
          </p:cNvPr>
          <p:cNvSpPr txBox="1"/>
          <p:nvPr/>
        </p:nvSpPr>
        <p:spPr>
          <a:xfrm>
            <a:off x="6763245" y="5322181"/>
            <a:ext cx="159972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cxnSp>
        <p:nvCxnSpPr>
          <p:cNvPr id="135" name="Straight Arrow Connector 134" descr="A arrow connecting Kusto DB to Lakehouses &amp; Data Warehouses">
            <a:extLst>
              <a:ext uri="{FF2B5EF4-FFF2-40B4-BE49-F238E27FC236}">
                <a16:creationId xmlns:a16="http://schemas.microsoft.com/office/drawing/2014/main" id="{78867A9F-8C41-D3C5-4829-F53323AA367A}"/>
              </a:ext>
            </a:extLst>
          </p:cNvPr>
          <p:cNvCxnSpPr>
            <a:cxnSpLocks/>
          </p:cNvCxnSpPr>
          <p:nvPr/>
        </p:nvCxnSpPr>
        <p:spPr>
          <a:xfrm>
            <a:off x="7560096" y="2987648"/>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637BE10-1D95-27A5-DED6-303FB30BD806}"/>
              </a:ext>
            </a:extLst>
          </p:cNvPr>
          <p:cNvSpPr txBox="1"/>
          <p:nvPr/>
        </p:nvSpPr>
        <p:spPr>
          <a:xfrm>
            <a:off x="9966353" y="1312207"/>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49" name="Picture 48" descr="Power BI Logo">
            <a:extLst>
              <a:ext uri="{FF2B5EF4-FFF2-40B4-BE49-F238E27FC236}">
                <a16:creationId xmlns:a16="http://schemas.microsoft.com/office/drawing/2014/main" id="{1C54F96A-F190-FCEA-B4C3-ACF4849A4E32}"/>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10122994" y="1949342"/>
            <a:ext cx="509731" cy="509731"/>
          </a:xfrm>
          <a:prstGeom prst="rect">
            <a:avLst/>
          </a:prstGeom>
        </p:spPr>
      </p:pic>
      <p:sp>
        <p:nvSpPr>
          <p:cNvPr id="50" name="TextBox 49">
            <a:extLst>
              <a:ext uri="{FF2B5EF4-FFF2-40B4-BE49-F238E27FC236}">
                <a16:creationId xmlns:a16="http://schemas.microsoft.com/office/drawing/2014/main" id="{BC899422-C7DF-EF18-4A96-F74D2163E948}"/>
              </a:ext>
            </a:extLst>
          </p:cNvPr>
          <p:cNvSpPr txBox="1"/>
          <p:nvPr/>
        </p:nvSpPr>
        <p:spPr>
          <a:xfrm>
            <a:off x="9474345" y="2535146"/>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328784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85E59FBE-ABF6-E549-0588-22C034989C34}"/>
              </a:ext>
            </a:extLst>
          </p:cNvPr>
          <p:cNvSpPr txBox="1"/>
          <p:nvPr/>
        </p:nvSpPr>
        <p:spPr>
          <a:xfrm>
            <a:off x="9870068" y="3764042"/>
            <a:ext cx="11174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Query</a:t>
            </a:r>
          </a:p>
        </p:txBody>
      </p:sp>
      <p:pic>
        <p:nvPicPr>
          <p:cNvPr id="46" name="Picture 45" descr="Icon of a notebook">
            <a:extLst>
              <a:ext uri="{FF2B5EF4-FFF2-40B4-BE49-F238E27FC236}">
                <a16:creationId xmlns:a16="http://schemas.microsoft.com/office/drawing/2014/main" id="{39320F32-2022-9C82-9C17-35B9AAE8E5D4}"/>
              </a:ext>
            </a:extLst>
          </p:cNvPr>
          <p:cNvPicPr>
            <a:picLocks noChangeAspect="1"/>
          </p:cNvPicPr>
          <p:nvPr/>
        </p:nvPicPr>
        <p:blipFill>
          <a:blip r:embed="rId10"/>
          <a:stretch>
            <a:fillRect/>
          </a:stretch>
        </p:blipFill>
        <p:spPr>
          <a:xfrm>
            <a:off x="10249043" y="4635775"/>
            <a:ext cx="279400" cy="342900"/>
          </a:xfrm>
          <a:prstGeom prst="rect">
            <a:avLst/>
          </a:prstGeom>
        </p:spPr>
      </p:pic>
      <p:sp>
        <p:nvSpPr>
          <p:cNvPr id="23" name="TextBox 22">
            <a:extLst>
              <a:ext uri="{FF2B5EF4-FFF2-40B4-BE49-F238E27FC236}">
                <a16:creationId xmlns:a16="http://schemas.microsoft.com/office/drawing/2014/main" id="{6C6377A7-B569-777A-732F-4F426EB69B2E}"/>
              </a:ext>
            </a:extLst>
          </p:cNvPr>
          <p:cNvSpPr txBox="1"/>
          <p:nvPr/>
        </p:nvSpPr>
        <p:spPr>
          <a:xfrm>
            <a:off x="9932688" y="5060765"/>
            <a:ext cx="9121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a:t>
            </a:r>
          </a:p>
        </p:txBody>
      </p:sp>
      <p:grpSp>
        <p:nvGrpSpPr>
          <p:cNvPr id="26" name="Group 25" descr="A arrow connecting Kusto DB to PBI, Kusto Query and Notebook">
            <a:extLst>
              <a:ext uri="{FF2B5EF4-FFF2-40B4-BE49-F238E27FC236}">
                <a16:creationId xmlns:a16="http://schemas.microsoft.com/office/drawing/2014/main" id="{BB3875A1-DD9D-E658-F66A-B6A3FC082AB7}"/>
              </a:ext>
            </a:extLst>
          </p:cNvPr>
          <p:cNvGrpSpPr/>
          <p:nvPr/>
        </p:nvGrpSpPr>
        <p:grpSpPr>
          <a:xfrm>
            <a:off x="8256760" y="2658256"/>
            <a:ext cx="1394234" cy="2525619"/>
            <a:chOff x="8256760" y="2658256"/>
            <a:chExt cx="1394234" cy="2525619"/>
          </a:xfrm>
        </p:grpSpPr>
        <p:cxnSp>
          <p:nvCxnSpPr>
            <p:cNvPr id="146" name="Elbow Connector 145">
              <a:extLst>
                <a:ext uri="{FF2B5EF4-FFF2-40B4-BE49-F238E27FC236}">
                  <a16:creationId xmlns:a16="http://schemas.microsoft.com/office/drawing/2014/main" id="{8C834D35-DA9B-6C0B-3A6A-1C4A6EE8B881}"/>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a:extLst>
                <a:ext uri="{FF2B5EF4-FFF2-40B4-BE49-F238E27FC236}">
                  <a16:creationId xmlns:a16="http://schemas.microsoft.com/office/drawing/2014/main" id="{E43EE60D-DED5-6DF2-4EFA-6C47F41D10BB}"/>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BACCE3C-6C09-C5EE-88D9-ACCA58ED7678}"/>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383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2190FC-53DD-FD9B-E602-6B079FC096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192000" cy="6858000"/>
          </a:xfrm>
          <a:prstGeom prst="rect">
            <a:avLst/>
          </a:prstGeom>
        </p:spPr>
      </p:pic>
      <p:pic>
        <p:nvPicPr>
          <p:cNvPr id="12" name="Microsoft Logo" descr="Microsoft Logo">
            <a:extLst>
              <a:ext uri="{FF2B5EF4-FFF2-40B4-BE49-F238E27FC236}">
                <a16:creationId xmlns:a16="http://schemas.microsoft.com/office/drawing/2014/main" id="{5582A6E5-F07C-5220-E5D2-A7EC9AC01A3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02130" y="202131"/>
            <a:ext cx="1913588" cy="857541"/>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noGrp="1"/>
          </p:cNvSpPr>
          <p:nvPr>
            <p:ph type="title" idx="4294967295"/>
          </p:nvPr>
        </p:nvSpPr>
        <p:spPr>
          <a:xfrm>
            <a:off x="440001" y="2282257"/>
            <a:ext cx="6461313" cy="782265"/>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a:ln>
                  <a:noFill/>
                </a:ln>
                <a:solidFill>
                  <a:srgbClr val="2E2F2E"/>
                </a:solidFill>
                <a:effectLst/>
                <a:uLnTx/>
                <a:uFillTx/>
                <a:latin typeface="Segoe UI Semibold" panose="020B0702040204020203" pitchFamily="34" charset="0"/>
                <a:ea typeface="+mn-ea"/>
                <a:cs typeface="Segoe UI Semibold" panose="020B0702040204020203" pitchFamily="34" charset="0"/>
              </a:rPr>
              <a:t>Microsoft Fabric Pricing</a:t>
            </a:r>
          </a:p>
        </p:txBody>
      </p:sp>
    </p:spTree>
    <p:extLst>
      <p:ext uri="{BB962C8B-B14F-4D97-AF65-F5344CB8AC3E}">
        <p14:creationId xmlns:p14="http://schemas.microsoft.com/office/powerpoint/2010/main" val="14136094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B176F-41AC-7A79-201E-42A8FB8DF7BF}"/>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Agenda</a:t>
            </a:r>
          </a:p>
        </p:txBody>
      </p:sp>
      <p:sp>
        <p:nvSpPr>
          <p:cNvPr id="5" name="TextBox 4">
            <a:extLst>
              <a:ext uri="{FF2B5EF4-FFF2-40B4-BE49-F238E27FC236}">
                <a16:creationId xmlns:a16="http://schemas.microsoft.com/office/drawing/2014/main" id="{F68C6629-5349-E4AF-46AC-36595953E9B3}"/>
              </a:ext>
            </a:extLst>
          </p:cNvPr>
          <p:cNvSpPr txBox="1"/>
          <p:nvPr/>
        </p:nvSpPr>
        <p:spPr>
          <a:xfrm>
            <a:off x="584200" y="1435100"/>
            <a:ext cx="5414169" cy="4051300"/>
          </a:xfrm>
          <a:prstGeom prst="rect">
            <a:avLst/>
          </a:prstGeom>
        </p:spPr>
        <p:txBody>
          <a:bodyPr vert="horz" wrap="square" lIns="0" tIns="0" rIns="0" bIns="0" rtlCol="0">
            <a:normAutofit/>
          </a:bodyPr>
          <a:lstStyle/>
          <a:p>
            <a:pPr marL="228600" indent="-228600" defTabSz="932742">
              <a:lnSpc>
                <a:spcPct val="90000"/>
              </a:lnSpc>
              <a:spcBef>
                <a:spcPct val="20000"/>
              </a:spcBef>
              <a:buSzPct val="90000"/>
              <a:buFont typeface="Wingdings" panose="05000000000000000000" pitchFamily="2" charset="2"/>
              <a:buChar char=""/>
            </a:pPr>
            <a:r>
              <a:rPr lang="en-US" sz="2400">
                <a:solidFill>
                  <a:srgbClr val="000000"/>
                </a:solidFill>
              </a:rPr>
              <a:t>Introduction to Microsoft Fabric and its challenges
Features and capabilities of Microsoft Fabric
Common scenarios addressed by Microsoft Fabric
Pricing of Microsoft Fabric
Getting started with Microsoft Fabric
Empowering data professionals with Microsoft Fabric</a:t>
            </a:r>
          </a:p>
        </p:txBody>
      </p:sp>
      <p:pic>
        <p:nvPicPr>
          <p:cNvPr id="4" name="Content Placeholder 3" descr="Macro of flourish Lycra fabric examples">
            <a:extLst>
              <a:ext uri="{FF2B5EF4-FFF2-40B4-BE49-F238E27FC236}">
                <a16:creationId xmlns:a16="http://schemas.microsoft.com/office/drawing/2014/main" id="{DBDDE88F-79B4-98A8-EFBE-80D36FFF25DD}"/>
              </a:ext>
            </a:extLst>
          </p:cNvPr>
          <p:cNvPicPr>
            <a:picLocks noGrp="1" noChangeAspect="1"/>
          </p:cNvPicPr>
          <p:nvPr>
            <p:ph idx="4294967295"/>
          </p:nvPr>
        </p:nvPicPr>
        <p:blipFill>
          <a:blip r:embed="rId2"/>
          <a:stretch>
            <a:fillRect/>
          </a:stretch>
        </p:blipFill>
        <p:spPr>
          <a:xfrm>
            <a:off x="6188869" y="1653771"/>
            <a:ext cx="5414169" cy="3613957"/>
          </a:xfrm>
          <a:noFill/>
        </p:spPr>
      </p:pic>
    </p:spTree>
    <p:extLst>
      <p:ext uri="{BB962C8B-B14F-4D97-AF65-F5344CB8AC3E}">
        <p14:creationId xmlns:p14="http://schemas.microsoft.com/office/powerpoint/2010/main" val="20989345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AD2429-91E0-D49B-1B4D-D7782B1A3B34}"/>
              </a:ext>
            </a:extLst>
          </p:cNvPr>
          <p:cNvSpPr>
            <a:spLocks noGrp="1"/>
          </p:cNvSpPr>
          <p:nvPr>
            <p:ph sz="quarter" idx="10"/>
          </p:nvPr>
        </p:nvSpPr>
        <p:spPr/>
        <p:txBody>
          <a:bodyPr/>
          <a:lstStyle/>
          <a:p>
            <a:endParaRPr lang="en-US"/>
          </a:p>
        </p:txBody>
      </p:sp>
      <p:sp>
        <p:nvSpPr>
          <p:cNvPr id="3" name="Text Placeholder 2">
            <a:extLst>
              <a:ext uri="{FF2B5EF4-FFF2-40B4-BE49-F238E27FC236}">
                <a16:creationId xmlns:a16="http://schemas.microsoft.com/office/drawing/2014/main" id="{BDBD791A-D692-2C51-37CE-E9D2CC6ABDDE}"/>
              </a:ext>
            </a:extLst>
          </p:cNvPr>
          <p:cNvSpPr>
            <a:spLocks noGrp="1"/>
          </p:cNvSpPr>
          <p:nvPr>
            <p:ph type="body" sz="quarter" idx="24"/>
          </p:nvPr>
        </p:nvSpPr>
        <p:spPr/>
        <p:txBody>
          <a:bodyPr/>
          <a:lstStyle/>
          <a:p>
            <a:endParaRPr lang="en-US"/>
          </a:p>
        </p:txBody>
      </p:sp>
      <p:sp>
        <p:nvSpPr>
          <p:cNvPr id="4" name="Footer Placeholder 3">
            <a:extLst>
              <a:ext uri="{FF2B5EF4-FFF2-40B4-BE49-F238E27FC236}">
                <a16:creationId xmlns:a16="http://schemas.microsoft.com/office/drawing/2014/main" id="{11FF482A-59B5-5749-AC0D-CF01EE782A2A}"/>
              </a:ext>
            </a:extLst>
          </p:cNvPr>
          <p:cNvSpPr>
            <a:spLocks noGrp="1"/>
          </p:cNvSpPr>
          <p:nvPr>
            <p:ph type="ftr"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5" name="Slide Number Placeholder 4">
            <a:extLst>
              <a:ext uri="{FF2B5EF4-FFF2-40B4-BE49-F238E27FC236}">
                <a16:creationId xmlns:a16="http://schemas.microsoft.com/office/drawing/2014/main" id="{EF516C54-A76C-7FB8-017F-E37A7A62E370}"/>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6" name="Text Placeholder 5">
            <a:extLst>
              <a:ext uri="{FF2B5EF4-FFF2-40B4-BE49-F238E27FC236}">
                <a16:creationId xmlns:a16="http://schemas.microsoft.com/office/drawing/2014/main" id="{6853DC8C-49AA-5259-283C-5941BD55D157}"/>
              </a:ext>
            </a:extLst>
          </p:cNvPr>
          <p:cNvSpPr>
            <a:spLocks noGrp="1"/>
          </p:cNvSpPr>
          <p:nvPr>
            <p:ph type="body" sz="quarter" idx="23"/>
          </p:nvPr>
        </p:nvSpPr>
        <p:spPr/>
        <p:txBody>
          <a:bodyPr/>
          <a:lstStyle/>
          <a:p>
            <a:endParaRPr lang="en-US"/>
          </a:p>
        </p:txBody>
      </p:sp>
      <p:pic>
        <p:nvPicPr>
          <p:cNvPr id="8" name="Picture 7">
            <a:extLst>
              <a:ext uri="{FF2B5EF4-FFF2-40B4-BE49-F238E27FC236}">
                <a16:creationId xmlns:a16="http://schemas.microsoft.com/office/drawing/2014/main" id="{38DF8C51-54AC-BD46-DF56-14867C8F4D42}"/>
              </a:ext>
            </a:extLst>
          </p:cNvPr>
          <p:cNvPicPr>
            <a:picLocks noChangeAspect="1"/>
          </p:cNvPicPr>
          <p:nvPr/>
        </p:nvPicPr>
        <p:blipFill>
          <a:blip r:embed="rId2"/>
          <a:stretch>
            <a:fillRect/>
          </a:stretch>
        </p:blipFill>
        <p:spPr>
          <a:xfrm>
            <a:off x="0" y="0"/>
            <a:ext cx="12178411" cy="6858000"/>
          </a:xfrm>
          <a:prstGeom prst="rect">
            <a:avLst/>
          </a:prstGeom>
        </p:spPr>
      </p:pic>
    </p:spTree>
    <p:extLst>
      <p:ext uri="{BB962C8B-B14F-4D97-AF65-F5344CB8AC3E}">
        <p14:creationId xmlns:p14="http://schemas.microsoft.com/office/powerpoint/2010/main" val="8802917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1C8ED4F-4113-4FA6-634B-4D4529DA0418}"/>
              </a:ext>
              <a:ext uri="{C183D7F6-B498-43B3-948B-1728B52AA6E4}">
                <adec:decorative xmlns:adec="http://schemas.microsoft.com/office/drawing/2017/decorative" val="1"/>
              </a:ext>
            </a:extLst>
          </p:cNvPr>
          <p:cNvGrpSpPr/>
          <p:nvPr/>
        </p:nvGrpSpPr>
        <p:grpSpPr>
          <a:xfrm>
            <a:off x="0" y="0"/>
            <a:ext cx="3397949" cy="491147"/>
            <a:chOff x="-2001918" y="3088641"/>
            <a:chExt cx="3397949" cy="491147"/>
          </a:xfrm>
        </p:grpSpPr>
        <p:sp>
          <p:nvSpPr>
            <p:cNvPr id="3" name="Rectangle 2">
              <a:extLst>
                <a:ext uri="{FF2B5EF4-FFF2-40B4-BE49-F238E27FC236}">
                  <a16:creationId xmlns:a16="http://schemas.microsoft.com/office/drawing/2014/main" id="{92BCBB5C-C5F8-C4FA-2B08-907ED1E25B2C}"/>
                </a:ext>
              </a:extLst>
            </p:cNvPr>
            <p:cNvSpPr/>
            <p:nvPr/>
          </p:nvSpPr>
          <p:spPr bwMode="auto">
            <a:xfrm>
              <a:off x="-2001918" y="3088641"/>
              <a:ext cx="3397949" cy="491147"/>
            </a:xfrm>
            <a:prstGeom prst="rect">
              <a:avLst/>
            </a:prstGeom>
            <a:solidFill>
              <a:srgbClr val="E3F7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527E5AC3-889C-F64C-8588-13164881DE97}"/>
                </a:ext>
              </a:extLst>
            </p:cNvPr>
            <p:cNvSpPr txBox="1"/>
            <p:nvPr/>
          </p:nvSpPr>
          <p:spPr>
            <a:xfrm flipH="1">
              <a:off x="-2001918" y="3226492"/>
              <a:ext cx="339794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20" normalizeH="0" baseline="0" noProof="0">
                  <a:ln>
                    <a:noFill/>
                  </a:ln>
                  <a:solidFill>
                    <a:srgbClr val="03574B"/>
                  </a:solidFill>
                  <a:effectLst/>
                  <a:uLnTx/>
                  <a:uFillTx/>
                  <a:latin typeface="Segoe UI"/>
                  <a:ea typeface="Segoe UI Black" panose="020B0A02040204020203" pitchFamily="34" charset="0"/>
                  <a:cs typeface="Segoe UI Semibold" panose="020B0702040204020203" pitchFamily="34" charset="0"/>
                </a:rPr>
                <a:t>COMPUTE</a:t>
              </a:r>
            </a:p>
          </p:txBody>
        </p:sp>
      </p:grpSp>
      <p:sp>
        <p:nvSpPr>
          <p:cNvPr id="15" name="Title 1">
            <a:extLst>
              <a:ext uri="{FF2B5EF4-FFF2-40B4-BE49-F238E27FC236}">
                <a16:creationId xmlns:a16="http://schemas.microsoft.com/office/drawing/2014/main" id="{258ABB1C-9C5E-EF44-92D8-9B8B564B7BC0}"/>
              </a:ext>
            </a:extLst>
          </p:cNvPr>
          <p:cNvSpPr txBox="1">
            <a:spLocks noGrp="1"/>
          </p:cNvSpPr>
          <p:nvPr>
            <p:ph type="title" idx="4294967295"/>
          </p:nvPr>
        </p:nvSpPr>
        <p:spPr>
          <a:xfrm>
            <a:off x="503072" y="730832"/>
            <a:ext cx="9759455"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Segoe UI Semibold"/>
                <a:ea typeface="+mn-ea"/>
                <a:cs typeface="Segoe UI" pitchFamily="34" charset="0"/>
              </a:rPr>
              <a:t>Translation for existing Power BI Premium per capacity Customers </a:t>
            </a:r>
          </a:p>
        </p:txBody>
      </p:sp>
      <p:sp>
        <p:nvSpPr>
          <p:cNvPr id="42" name="Rounded Rectangle 1">
            <a:extLst>
              <a:ext uri="{FF2B5EF4-FFF2-40B4-BE49-F238E27FC236}">
                <a16:creationId xmlns:a16="http://schemas.microsoft.com/office/drawing/2014/main" id="{65BA579B-2CA0-6BC8-CEFC-FC501A42653F}"/>
              </a:ext>
              <a:ext uri="{C183D7F6-B498-43B3-948B-1728B52AA6E4}">
                <adec:decorative xmlns:adec="http://schemas.microsoft.com/office/drawing/2017/decorative" val="1"/>
              </a:ext>
            </a:extLst>
          </p:cNvPr>
          <p:cNvSpPr/>
          <p:nvPr/>
        </p:nvSpPr>
        <p:spPr bwMode="auto">
          <a:xfrm>
            <a:off x="740256" y="2415113"/>
            <a:ext cx="3291840" cy="3713831"/>
          </a:xfrm>
          <a:prstGeom prst="roundRect">
            <a:avLst>
              <a:gd name="adj" fmla="val 4716"/>
            </a:avLst>
          </a:prstGeom>
          <a:solidFill>
            <a:srgbClr val="FFFFFF"/>
          </a:solidFill>
          <a:ln w="9525" cap="flat" cmpd="sng" algn="ctr">
            <a:noFill/>
            <a:prstDash val="solid"/>
            <a:headEnd type="none" w="med" len="med"/>
            <a:tailEnd type="none" w="med" len="med"/>
          </a:ln>
          <a:effectLst>
            <a:outerShdw blurRad="1524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MX"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D4425F39-20FE-05C0-20B3-E77D06A2A0BB}"/>
              </a:ext>
            </a:extLst>
          </p:cNvPr>
          <p:cNvSpPr/>
          <p:nvPr/>
        </p:nvSpPr>
        <p:spPr>
          <a:xfrm>
            <a:off x="731520" y="2570255"/>
            <a:ext cx="3309312" cy="446075"/>
          </a:xfrm>
          <a:prstGeom prst="rect">
            <a:avLst/>
          </a:prstGeom>
          <a:solidFill>
            <a:schemeClr val="bg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117865"/>
                </a:solidFill>
                <a:effectLst/>
                <a:uLnTx/>
                <a:uFillTx/>
                <a:latin typeface="Segoe UI Semibold"/>
                <a:ea typeface="+mn-ea"/>
                <a:cs typeface="Segoe UI" panose="020B0502040204020203" pitchFamily="34" charset="0"/>
              </a:rPr>
              <a:t> Today  </a:t>
            </a:r>
          </a:p>
        </p:txBody>
      </p:sp>
      <p:graphicFrame>
        <p:nvGraphicFramePr>
          <p:cNvPr id="52" name="Table 141">
            <a:extLst>
              <a:ext uri="{FF2B5EF4-FFF2-40B4-BE49-F238E27FC236}">
                <a16:creationId xmlns:a16="http://schemas.microsoft.com/office/drawing/2014/main" id="{218E315D-4BF8-3247-8C8B-EE865CC5C108}"/>
              </a:ext>
            </a:extLst>
          </p:cNvPr>
          <p:cNvGraphicFramePr>
            <a:graphicFrameLocks noGrp="1"/>
          </p:cNvGraphicFramePr>
          <p:nvPr/>
        </p:nvGraphicFramePr>
        <p:xfrm>
          <a:off x="1403321" y="3089853"/>
          <a:ext cx="1965709" cy="2802125"/>
        </p:xfrm>
        <a:graphic>
          <a:graphicData uri="http://schemas.openxmlformats.org/drawingml/2006/table">
            <a:tbl>
              <a:tblPr firstRow="1" bandRow="1"/>
              <a:tblGrid>
                <a:gridCol w="875399">
                  <a:extLst>
                    <a:ext uri="{9D8B030D-6E8A-4147-A177-3AD203B41FA5}">
                      <a16:colId xmlns:a16="http://schemas.microsoft.com/office/drawing/2014/main" val="257570636"/>
                    </a:ext>
                  </a:extLst>
                </a:gridCol>
                <a:gridCol w="1090310">
                  <a:extLst>
                    <a:ext uri="{9D8B030D-6E8A-4147-A177-3AD203B41FA5}">
                      <a16:colId xmlns:a16="http://schemas.microsoft.com/office/drawing/2014/main" val="2786789149"/>
                    </a:ext>
                  </a:extLst>
                </a:gridCol>
              </a:tblGrid>
              <a:tr h="516125">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a:solidFill>
                            <a:srgbClr val="434343"/>
                          </a:solidFill>
                        </a:rPr>
                        <a:t>SKU</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a:solidFill>
                            <a:srgbClr val="434343"/>
                          </a:solidFill>
                        </a:rPr>
                        <a:t>PBI </a:t>
                      </a:r>
                      <a:r>
                        <a:rPr lang="en-US" sz="1200" err="1">
                          <a:solidFill>
                            <a:srgbClr val="434343"/>
                          </a:solidFill>
                        </a:rPr>
                        <a:t>vCore</a:t>
                      </a:r>
                      <a:endParaRPr lang="en-US" sz="1200">
                        <a:solidFill>
                          <a:srgbClr val="434343"/>
                        </a:solidFill>
                      </a:endParaRP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9441006"/>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P1</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8</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729191"/>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2403653"/>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999640"/>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64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893411"/>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P5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128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6871548"/>
                  </a:ext>
                </a:extLst>
              </a:tr>
            </a:tbl>
          </a:graphicData>
        </a:graphic>
      </p:graphicFrame>
      <p:sp>
        <p:nvSpPr>
          <p:cNvPr id="55" name="Isosceles Triangle 5">
            <a:extLst>
              <a:ext uri="{FF2B5EF4-FFF2-40B4-BE49-F238E27FC236}">
                <a16:creationId xmlns:a16="http://schemas.microsoft.com/office/drawing/2014/main" id="{A242D2A6-0D18-F5F0-6C8F-7B09B3C87DEC}"/>
              </a:ext>
              <a:ext uri="{C183D7F6-B498-43B3-948B-1728B52AA6E4}">
                <adec:decorative xmlns:adec="http://schemas.microsoft.com/office/drawing/2017/decorative" val="1"/>
              </a:ext>
            </a:extLst>
          </p:cNvPr>
          <p:cNvSpPr/>
          <p:nvPr/>
        </p:nvSpPr>
        <p:spPr>
          <a:xfrm rot="5400000">
            <a:off x="4076798" y="4375299"/>
            <a:ext cx="423275" cy="231235"/>
          </a:xfrm>
          <a:prstGeom prst="triangle">
            <a:avLst/>
          </a:prstGeom>
          <a:solidFill>
            <a:srgbClr val="117865"/>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3F3F5">
                  <a:lumMod val="10000"/>
                </a:srgbClr>
              </a:solidFill>
              <a:effectLst/>
              <a:uLnTx/>
              <a:uFillTx/>
              <a:latin typeface="Segoe UI "/>
              <a:ea typeface="+mn-ea"/>
              <a:cs typeface="+mn-cs"/>
            </a:endParaRPr>
          </a:p>
        </p:txBody>
      </p:sp>
      <p:sp>
        <p:nvSpPr>
          <p:cNvPr id="46" name="Rounded Rectangle 5">
            <a:extLst>
              <a:ext uri="{FF2B5EF4-FFF2-40B4-BE49-F238E27FC236}">
                <a16:creationId xmlns:a16="http://schemas.microsoft.com/office/drawing/2014/main" id="{F3D89E57-EC27-EBDA-0C5A-57D462C85594}"/>
              </a:ext>
              <a:ext uri="{C183D7F6-B498-43B3-948B-1728B52AA6E4}">
                <adec:decorative xmlns:adec="http://schemas.microsoft.com/office/drawing/2017/decorative" val="1"/>
              </a:ext>
            </a:extLst>
          </p:cNvPr>
          <p:cNvSpPr/>
          <p:nvPr/>
        </p:nvSpPr>
        <p:spPr bwMode="auto">
          <a:xfrm>
            <a:off x="4570948" y="2410182"/>
            <a:ext cx="3291840" cy="3713831"/>
          </a:xfrm>
          <a:prstGeom prst="roundRect">
            <a:avLst>
              <a:gd name="adj" fmla="val 4716"/>
            </a:avLst>
          </a:prstGeom>
          <a:solidFill>
            <a:srgbClr val="FFFFFF"/>
          </a:solidFill>
          <a:ln w="9525" cap="flat" cmpd="sng" algn="ctr">
            <a:noFill/>
            <a:prstDash val="solid"/>
            <a:headEnd type="none" w="med" len="med"/>
            <a:tailEnd type="none" w="med" len="med"/>
          </a:ln>
          <a:effectLst>
            <a:outerShdw blurRad="1524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MX"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45F48303-B276-7B6D-D696-C360ACF0322E}"/>
              </a:ext>
            </a:extLst>
          </p:cNvPr>
          <p:cNvSpPr/>
          <p:nvPr/>
        </p:nvSpPr>
        <p:spPr>
          <a:xfrm>
            <a:off x="4577612" y="2570255"/>
            <a:ext cx="3291840" cy="446075"/>
          </a:xfrm>
          <a:prstGeom prst="rect">
            <a:avLst/>
          </a:prstGeom>
          <a:solidFill>
            <a:schemeClr val="bg1"/>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117865"/>
                </a:solidFill>
                <a:effectLst/>
                <a:uLnTx/>
                <a:uFillTx/>
                <a:latin typeface="Segoe UI Semibold"/>
                <a:ea typeface="+mn-ea"/>
                <a:cs typeface="Segoe UI" panose="020B0502040204020203" pitchFamily="34" charset="0"/>
              </a:rPr>
              <a:t>Microsoft Fabric Public Preview </a:t>
            </a:r>
          </a:p>
        </p:txBody>
      </p:sp>
      <p:graphicFrame>
        <p:nvGraphicFramePr>
          <p:cNvPr id="49" name="Table 141">
            <a:extLst>
              <a:ext uri="{FF2B5EF4-FFF2-40B4-BE49-F238E27FC236}">
                <a16:creationId xmlns:a16="http://schemas.microsoft.com/office/drawing/2014/main" id="{B536CC9C-2932-A9B7-CD5C-128901A1A77E}"/>
              </a:ext>
            </a:extLst>
          </p:cNvPr>
          <p:cNvGraphicFramePr>
            <a:graphicFrameLocks noGrp="1"/>
          </p:cNvGraphicFramePr>
          <p:nvPr/>
        </p:nvGraphicFramePr>
        <p:xfrm>
          <a:off x="5243279" y="3034922"/>
          <a:ext cx="1960506" cy="2792422"/>
        </p:xfrm>
        <a:graphic>
          <a:graphicData uri="http://schemas.openxmlformats.org/drawingml/2006/table">
            <a:tbl>
              <a:tblPr firstRow="1" bandRow="1"/>
              <a:tblGrid>
                <a:gridCol w="873082">
                  <a:extLst>
                    <a:ext uri="{9D8B030D-6E8A-4147-A177-3AD203B41FA5}">
                      <a16:colId xmlns:a16="http://schemas.microsoft.com/office/drawing/2014/main" val="257570636"/>
                    </a:ext>
                  </a:extLst>
                </a:gridCol>
                <a:gridCol w="1087424">
                  <a:extLst>
                    <a:ext uri="{9D8B030D-6E8A-4147-A177-3AD203B41FA5}">
                      <a16:colId xmlns:a16="http://schemas.microsoft.com/office/drawing/2014/main" val="2786789149"/>
                    </a:ext>
                  </a:extLst>
                </a:gridCol>
              </a:tblGrid>
              <a:tr h="506422">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ctr"/>
                      <a:r>
                        <a:rPr lang="en-US" sz="1200">
                          <a:solidFill>
                            <a:srgbClr val="434343"/>
                          </a:solidFill>
                        </a:rPr>
                        <a:t>SKU</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marL="0" algn="ctr" defTabSz="932742" rtl="0" eaLnBrk="1" latinLnBrk="0" hangingPunct="1"/>
                      <a:r>
                        <a:rPr lang="en-US" sz="1200" b="1" kern="1200">
                          <a:solidFill>
                            <a:srgbClr val="434343"/>
                          </a:solidFill>
                          <a:latin typeface="Segoe UI"/>
                          <a:ea typeface="+mn-ea"/>
                          <a:cs typeface="+mn-cs"/>
                        </a:rPr>
                        <a:t>CU</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9441006"/>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64</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64</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729191"/>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128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128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2403653"/>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256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256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999640"/>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512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512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893411"/>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ctr"/>
                      <a:r>
                        <a:rPr lang="en-US" sz="1200">
                          <a:solidFill>
                            <a:srgbClr val="434343"/>
                          </a:solidFill>
                        </a:rPr>
                        <a:t>F 1024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algn="ctr" defTabSz="932742" rtl="0" eaLnBrk="1" latinLnBrk="0" hangingPunct="1"/>
                      <a:r>
                        <a:rPr lang="en-US" sz="1200" b="0" kern="1200">
                          <a:solidFill>
                            <a:srgbClr val="434343"/>
                          </a:solidFill>
                          <a:latin typeface="Segoe UI"/>
                          <a:ea typeface="+mn-ea"/>
                          <a:cs typeface="+mn-cs"/>
                        </a:rPr>
                        <a:t>1024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6871548"/>
                  </a:ext>
                </a:extLst>
              </a:tr>
            </a:tbl>
          </a:graphicData>
        </a:graphic>
      </p:graphicFrame>
      <p:sp>
        <p:nvSpPr>
          <p:cNvPr id="48" name="Content Placeholder 2">
            <a:extLst>
              <a:ext uri="{FF2B5EF4-FFF2-40B4-BE49-F238E27FC236}">
                <a16:creationId xmlns:a16="http://schemas.microsoft.com/office/drawing/2014/main" id="{D074AA3C-62AC-4E1D-49DC-31563F3A7306}"/>
              </a:ext>
            </a:extLst>
          </p:cNvPr>
          <p:cNvSpPr txBox="1">
            <a:spLocks/>
          </p:cNvSpPr>
          <p:nvPr/>
        </p:nvSpPr>
        <p:spPr>
          <a:xfrm>
            <a:off x="8401640" y="2410182"/>
            <a:ext cx="3175170" cy="4041902"/>
          </a:xfrm>
        </p:spPr>
        <p:txBody>
          <a:bodyPr lIns="91440" tIns="45720" rIns="91440" bIns="45720" anchor="ctr" anchorCtr="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34343"/>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34343"/>
                </a:solidFill>
                <a:effectLst/>
                <a:uLnTx/>
                <a:uFillTx/>
                <a:latin typeface="Segoe UI"/>
                <a:ea typeface="+mn-ea"/>
                <a:cs typeface="+mn-cs"/>
              </a:rPr>
              <a:t>Power BI Premium P SKUs get </a:t>
            </a:r>
            <a:r>
              <a:rPr kumimoji="0" lang="en-US" sz="1400" b="1" i="0" u="none" strike="noStrike" kern="1200" cap="none" spc="0" normalizeH="0" baseline="0" noProof="0">
                <a:ln>
                  <a:noFill/>
                </a:ln>
                <a:solidFill>
                  <a:srgbClr val="434343"/>
                </a:solidFill>
                <a:effectLst/>
                <a:uLnTx/>
                <a:uFillTx/>
                <a:latin typeface="Segoe UI"/>
                <a:ea typeface="+mn-ea"/>
                <a:cs typeface="+mn-cs"/>
              </a:rPr>
              <a:t>access to the full Fabric capabilities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34343"/>
              </a:solidFill>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434343"/>
                </a:solidFill>
                <a:effectLst/>
                <a:uLnTx/>
                <a:uFillTx/>
                <a:latin typeface="Segoe UI"/>
                <a:ea typeface="+mn-ea"/>
                <a:cs typeface="Segoe UI"/>
              </a:rPr>
              <a:t>8 CUs are providing the same compute power of 1 Power BI Premium v-core for Power BI workloads. That is, </a:t>
            </a:r>
            <a:r>
              <a:rPr kumimoji="0" lang="en-US" sz="1400" b="1" i="0" u="none" strike="noStrike" kern="1200" cap="none" spc="0" normalizeH="0" baseline="0" noProof="0">
                <a:ln>
                  <a:noFill/>
                </a:ln>
                <a:solidFill>
                  <a:srgbClr val="434343"/>
                </a:solidFill>
                <a:effectLst/>
                <a:uLnTx/>
                <a:uFillTx/>
                <a:latin typeface="Segoe UI"/>
                <a:ea typeface="+mn-ea"/>
                <a:cs typeface="+mn-cs"/>
              </a:rPr>
              <a:t>F64 provides the equivalent compute power of Power BI Premium P1</a:t>
            </a:r>
            <a:endParaRPr kumimoji="0" lang="en-US" sz="1400" b="1" i="0" u="none" strike="noStrike" kern="1200" cap="none" spc="0" normalizeH="0" baseline="0" noProof="0">
              <a:ln>
                <a:noFill/>
              </a:ln>
              <a:solidFill>
                <a:srgbClr val="434343"/>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4218969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F948DAB9-CC31-DF42-A720-CC50B5197349}"/>
              </a:ext>
              <a:ext uri="{C183D7F6-B498-43B3-948B-1728B52AA6E4}">
                <adec:decorative xmlns:adec="http://schemas.microsoft.com/office/drawing/2017/decorative" val="1"/>
              </a:ext>
            </a:extLst>
          </p:cNvPr>
          <p:cNvGrpSpPr/>
          <p:nvPr/>
        </p:nvGrpSpPr>
        <p:grpSpPr>
          <a:xfrm>
            <a:off x="0" y="0"/>
            <a:ext cx="3397949" cy="491147"/>
            <a:chOff x="-2001918" y="3088641"/>
            <a:chExt cx="3397949" cy="491147"/>
          </a:xfrm>
        </p:grpSpPr>
        <p:sp>
          <p:nvSpPr>
            <p:cNvPr id="17" name="Rectangle 16">
              <a:extLst>
                <a:ext uri="{FF2B5EF4-FFF2-40B4-BE49-F238E27FC236}">
                  <a16:creationId xmlns:a16="http://schemas.microsoft.com/office/drawing/2014/main" id="{4E81248F-5045-B488-EDFA-8FD46E9A0655}"/>
                </a:ext>
              </a:extLst>
            </p:cNvPr>
            <p:cNvSpPr/>
            <p:nvPr/>
          </p:nvSpPr>
          <p:spPr bwMode="auto">
            <a:xfrm>
              <a:off x="-2001918" y="3088641"/>
              <a:ext cx="3397949" cy="491147"/>
            </a:xfrm>
            <a:prstGeom prst="rect">
              <a:avLst/>
            </a:prstGeom>
            <a:solidFill>
              <a:srgbClr val="E3F7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8D3336C-9F33-4203-7E8A-AB0F88A1EA84}"/>
                </a:ext>
              </a:extLst>
            </p:cNvPr>
            <p:cNvSpPr txBox="1"/>
            <p:nvPr/>
          </p:nvSpPr>
          <p:spPr>
            <a:xfrm flipH="1">
              <a:off x="-2001918" y="3226492"/>
              <a:ext cx="339794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20" normalizeH="0" baseline="0" noProof="0">
                  <a:ln>
                    <a:noFill/>
                  </a:ln>
                  <a:solidFill>
                    <a:srgbClr val="03574B"/>
                  </a:solidFill>
                  <a:effectLst/>
                  <a:uLnTx/>
                  <a:uFillTx/>
                  <a:latin typeface="Segoe UI"/>
                  <a:ea typeface="Segoe UI Black" panose="020B0A02040204020203" pitchFamily="34" charset="0"/>
                  <a:cs typeface="Segoe UI Semibold" panose="020B0702040204020203" pitchFamily="34" charset="0"/>
                </a:rPr>
                <a:t>COMPUTE</a:t>
              </a:r>
            </a:p>
          </p:txBody>
        </p:sp>
      </p:grpSp>
      <p:sp>
        <p:nvSpPr>
          <p:cNvPr id="18" name="Title 1">
            <a:extLst>
              <a:ext uri="{FF2B5EF4-FFF2-40B4-BE49-F238E27FC236}">
                <a16:creationId xmlns:a16="http://schemas.microsoft.com/office/drawing/2014/main" id="{2A377F1C-77BA-69C3-982D-860C9D95D8DD}"/>
              </a:ext>
            </a:extLst>
          </p:cNvPr>
          <p:cNvSpPr txBox="1">
            <a:spLocks noGrp="1"/>
          </p:cNvSpPr>
          <p:nvPr>
            <p:ph type="title" idx="4294967295"/>
          </p:nvPr>
        </p:nvSpPr>
        <p:spPr>
          <a:xfrm>
            <a:off x="503072" y="730832"/>
            <a:ext cx="9759455"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mj-lt"/>
                <a:ea typeface="+mn-ea"/>
                <a:cs typeface="Segoe UI" pitchFamily="34" charset="0"/>
              </a:rPr>
              <a:t>Fabric capacity pricing</a:t>
            </a:r>
          </a:p>
        </p:txBody>
      </p:sp>
      <p:sp>
        <p:nvSpPr>
          <p:cNvPr id="19" name="Content Placeholder 2">
            <a:extLst>
              <a:ext uri="{FF2B5EF4-FFF2-40B4-BE49-F238E27FC236}">
                <a16:creationId xmlns:a16="http://schemas.microsoft.com/office/drawing/2014/main" id="{BDCA68EC-99A7-0644-96B2-86B98A8AA8CE}"/>
              </a:ext>
            </a:extLst>
          </p:cNvPr>
          <p:cNvSpPr txBox="1">
            <a:spLocks/>
          </p:cNvSpPr>
          <p:nvPr/>
        </p:nvSpPr>
        <p:spPr>
          <a:xfrm>
            <a:off x="620210" y="1398263"/>
            <a:ext cx="10477719" cy="5539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800" b="0" i="0" u="none" strike="noStrike" kern="1200" cap="none" spc="0" normalizeH="0" baseline="0" noProof="0">
                <a:ln>
                  <a:noFill/>
                </a:ln>
                <a:solidFill>
                  <a:srgbClr val="434343"/>
                </a:solidFill>
                <a:effectLst/>
                <a:uLnTx/>
                <a:uFillTx/>
                <a:latin typeface="Segoe UI"/>
                <a:ea typeface="+mn-ea"/>
                <a:cs typeface="Segoe UI"/>
              </a:rPr>
              <a:t>Fabric capacity is priced uniquely across regions. The following table shows the pricing at US West 2 for your reference. Fabric capacity can be purchased at Azure portal. </a:t>
            </a:r>
          </a:p>
        </p:txBody>
      </p:sp>
      <p:graphicFrame>
        <p:nvGraphicFramePr>
          <p:cNvPr id="24" name="Table 23">
            <a:extLst>
              <a:ext uri="{FF2B5EF4-FFF2-40B4-BE49-F238E27FC236}">
                <a16:creationId xmlns:a16="http://schemas.microsoft.com/office/drawing/2014/main" id="{5CFC1F85-FAD5-1545-BF9C-607E7B764020}"/>
              </a:ext>
            </a:extLst>
          </p:cNvPr>
          <p:cNvGraphicFramePr>
            <a:graphicFrameLocks noGrp="1"/>
          </p:cNvGraphicFramePr>
          <p:nvPr/>
        </p:nvGraphicFramePr>
        <p:xfrm>
          <a:off x="620209" y="2065694"/>
          <a:ext cx="4258509" cy="455181"/>
        </p:xfrm>
        <a:graphic>
          <a:graphicData uri="http://schemas.openxmlformats.org/drawingml/2006/table">
            <a:tbl>
              <a:tblPr firstRow="1">
                <a:effectLst>
                  <a:outerShdw blurRad="152400" dist="38100" dir="2700000" algn="tl" rotWithShape="0">
                    <a:prstClr val="black">
                      <a:alpha val="20000"/>
                    </a:prstClr>
                  </a:outerShdw>
                </a:effectLst>
              </a:tblPr>
              <a:tblGrid>
                <a:gridCol w="2246710">
                  <a:extLst>
                    <a:ext uri="{9D8B030D-6E8A-4147-A177-3AD203B41FA5}">
                      <a16:colId xmlns:a16="http://schemas.microsoft.com/office/drawing/2014/main" val="2521703558"/>
                    </a:ext>
                  </a:extLst>
                </a:gridCol>
                <a:gridCol w="2011799">
                  <a:extLst>
                    <a:ext uri="{9D8B030D-6E8A-4147-A177-3AD203B41FA5}">
                      <a16:colId xmlns:a16="http://schemas.microsoft.com/office/drawing/2014/main" val="3409569935"/>
                    </a:ext>
                  </a:extLst>
                </a:gridCol>
              </a:tblGrid>
              <a:tr h="455181">
                <a:tc>
                  <a:txBody>
                    <a:bodyPr/>
                    <a:lstStyle/>
                    <a:p>
                      <a:pPr algn="r" rtl="0" fontAlgn="b"/>
                      <a:r>
                        <a:rPr lang="en-US" sz="1200" b="1" i="0" u="none" strike="noStrike">
                          <a:solidFill>
                            <a:schemeClr val="bg1"/>
                          </a:solidFill>
                          <a:effectLst/>
                          <a:latin typeface="+mn-lt"/>
                          <a:ea typeface="Calibri" panose="020F0502020204030204" pitchFamily="34" charset="0"/>
                          <a:cs typeface="Calibri" panose="020F0502020204030204" pitchFamily="34" charset="0"/>
                        </a:rPr>
                        <a:t>1 CU pay-as-you-go price </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6">
                        <a:lumMod val="50000"/>
                      </a:schemeClr>
                    </a:solidFill>
                  </a:tcPr>
                </a:tc>
                <a:tc>
                  <a:txBody>
                    <a:bodyPr/>
                    <a:lstStyle/>
                    <a:p>
                      <a:pPr algn="ctr" rtl="0" fontAlgn="b"/>
                      <a:r>
                        <a:rPr lang="en-US" sz="1200" b="0" i="0" u="none" strike="noStrike">
                          <a:solidFill>
                            <a:schemeClr val="bg1"/>
                          </a:solidFill>
                          <a:effectLst/>
                          <a:latin typeface="+mn-lt"/>
                          <a:ea typeface="Calibri" panose="020F0502020204030204" pitchFamily="34" charset="0"/>
                          <a:cs typeface="Calibri" panose="020F0502020204030204" pitchFamily="34" charset="0"/>
                        </a:rPr>
                        <a:t>$0.18 / hour</a:t>
                      </a:r>
                    </a:p>
                  </a:txBody>
                  <a:tcPr marL="0" marR="0" marT="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977218057"/>
                  </a:ext>
                </a:extLst>
              </a:tr>
            </a:tbl>
          </a:graphicData>
        </a:graphic>
      </p:graphicFrame>
      <p:graphicFrame>
        <p:nvGraphicFramePr>
          <p:cNvPr id="31" name="Table 141">
            <a:extLst>
              <a:ext uri="{FF2B5EF4-FFF2-40B4-BE49-F238E27FC236}">
                <a16:creationId xmlns:a16="http://schemas.microsoft.com/office/drawing/2014/main" id="{A5E9E78E-ECF3-6543-8665-6CE906A1C5C0}"/>
              </a:ext>
            </a:extLst>
          </p:cNvPr>
          <p:cNvGraphicFramePr>
            <a:graphicFrameLocks noGrp="1"/>
          </p:cNvGraphicFramePr>
          <p:nvPr/>
        </p:nvGraphicFramePr>
        <p:xfrm>
          <a:off x="620209" y="2566643"/>
          <a:ext cx="10477720" cy="3474720"/>
        </p:xfrm>
        <a:graphic>
          <a:graphicData uri="http://schemas.openxmlformats.org/drawingml/2006/table">
            <a:tbl>
              <a:tblPr firstRow="1" bandRow="1"/>
              <a:tblGrid>
                <a:gridCol w="2619430">
                  <a:extLst>
                    <a:ext uri="{9D8B030D-6E8A-4147-A177-3AD203B41FA5}">
                      <a16:colId xmlns:a16="http://schemas.microsoft.com/office/drawing/2014/main" val="257570636"/>
                    </a:ext>
                  </a:extLst>
                </a:gridCol>
                <a:gridCol w="2619430">
                  <a:extLst>
                    <a:ext uri="{9D8B030D-6E8A-4147-A177-3AD203B41FA5}">
                      <a16:colId xmlns:a16="http://schemas.microsoft.com/office/drawing/2014/main" val="1306020020"/>
                    </a:ext>
                  </a:extLst>
                </a:gridCol>
                <a:gridCol w="2619430">
                  <a:extLst>
                    <a:ext uri="{9D8B030D-6E8A-4147-A177-3AD203B41FA5}">
                      <a16:colId xmlns:a16="http://schemas.microsoft.com/office/drawing/2014/main" val="2786789149"/>
                    </a:ext>
                  </a:extLst>
                </a:gridCol>
                <a:gridCol w="2619430">
                  <a:extLst>
                    <a:ext uri="{9D8B030D-6E8A-4147-A177-3AD203B41FA5}">
                      <a16:colId xmlns:a16="http://schemas.microsoft.com/office/drawing/2014/main" val="2835942296"/>
                    </a:ext>
                  </a:extLst>
                </a:gridCol>
              </a:tblGrid>
              <a:tr h="294298">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l"/>
                      <a:r>
                        <a:rPr lang="en-US" sz="1200">
                          <a:solidFill>
                            <a:srgbClr val="434343"/>
                          </a:solidFill>
                        </a:rPr>
                        <a:t>SKU</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l"/>
                      <a:r>
                        <a:rPr lang="en-US" sz="1200">
                          <a:solidFill>
                            <a:srgbClr val="434343"/>
                          </a:solidFill>
                        </a:rPr>
                        <a:t>Capacity unit (CU)</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n-US" sz="1200" b="1">
                          <a:solidFill>
                            <a:srgbClr val="434343"/>
                          </a:solidFill>
                        </a:rPr>
                        <a:t>Pay-as-you-go (hourly) </a:t>
                      </a:r>
                    </a:p>
                    <a:p>
                      <a:pPr algn="r"/>
                      <a:r>
                        <a:rPr lang="en-US" sz="1200" b="1">
                          <a:solidFill>
                            <a:srgbClr val="434343"/>
                          </a:solidFill>
                        </a:rPr>
                        <a:t>at US West 2</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r"/>
                      <a:r>
                        <a:rPr lang="en-US" sz="1200">
                          <a:solidFill>
                            <a:srgbClr val="434343"/>
                          </a:solidFill>
                        </a:rPr>
                        <a:t>Pay-as-you-go (monthly) </a:t>
                      </a:r>
                    </a:p>
                    <a:p>
                      <a:pPr algn="r"/>
                      <a:r>
                        <a:rPr lang="en-US" sz="1200">
                          <a:solidFill>
                            <a:srgbClr val="434343"/>
                          </a:solidFill>
                        </a:rPr>
                        <a:t>at US West 2</a:t>
                      </a:r>
                      <a:endParaRPr lang="en-US" sz="1050">
                        <a:solidFill>
                          <a:srgbClr val="434343"/>
                        </a:solidFill>
                      </a:endParaRP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9441006"/>
                  </a:ext>
                </a:extLst>
              </a:tr>
              <a:tr h="1765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F 2</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2</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$0.36</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r"/>
                      <a:r>
                        <a:rPr lang="en-US" sz="1200">
                          <a:solidFill>
                            <a:srgbClr val="434343"/>
                          </a:solidFill>
                        </a:rPr>
                        <a:t>$262.8</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729191"/>
                  </a:ext>
                </a:extLst>
              </a:tr>
              <a:tr h="1765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F 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$0.72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r"/>
                      <a:r>
                        <a:rPr lang="en-US" sz="1200">
                          <a:solidFill>
                            <a:srgbClr val="434343"/>
                          </a:solidFill>
                        </a:rPr>
                        <a:t>$525.6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2403653"/>
                  </a:ext>
                </a:extLst>
              </a:tr>
              <a:tr h="1765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F 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$1.44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r"/>
                      <a:r>
                        <a:rPr lang="en-US" sz="1200">
                          <a:solidFill>
                            <a:srgbClr val="434343"/>
                          </a:solidFill>
                        </a:rPr>
                        <a:t>$1,051.2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2300762"/>
                  </a:ext>
                </a:extLst>
              </a:tr>
              <a:tr h="1765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F 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$2.88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r"/>
                      <a:r>
                        <a:rPr lang="en-US" sz="1200">
                          <a:solidFill>
                            <a:srgbClr val="434343"/>
                          </a:solidFill>
                        </a:rPr>
                        <a:t>$2,102.4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999640"/>
                  </a:ext>
                </a:extLst>
              </a:tr>
              <a:tr h="176579">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F 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200">
                          <a:solidFill>
                            <a:srgbClr val="434343"/>
                          </a:solidFill>
                        </a:rPr>
                        <a:t>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$5.76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r"/>
                      <a:r>
                        <a:rPr lang="en-US" sz="1200">
                          <a:solidFill>
                            <a:srgbClr val="434343"/>
                          </a:solidFill>
                        </a:rPr>
                        <a:t>$4,204.8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78893411"/>
                  </a:ext>
                </a:extLst>
              </a:tr>
              <a:tr h="176579">
                <a:tc>
                  <a:txBody>
                    <a:bodyPr/>
                    <a:lstStyle/>
                    <a:p>
                      <a:pPr algn="l"/>
                      <a:r>
                        <a:rPr lang="en-US" sz="1200">
                          <a:solidFill>
                            <a:srgbClr val="434343"/>
                          </a:solidFill>
                        </a:rPr>
                        <a:t>F 64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a:solidFill>
                            <a:srgbClr val="434343"/>
                          </a:solidFill>
                        </a:rPr>
                        <a:t>64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$11.52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$8,409.6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583298"/>
                  </a:ext>
                </a:extLst>
              </a:tr>
              <a:tr h="176579">
                <a:tc>
                  <a:txBody>
                    <a:bodyPr/>
                    <a:lstStyle/>
                    <a:p>
                      <a:pPr algn="l"/>
                      <a:r>
                        <a:rPr lang="en-US" sz="1200">
                          <a:solidFill>
                            <a:srgbClr val="434343"/>
                          </a:solidFill>
                        </a:rPr>
                        <a:t>F 128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a:solidFill>
                            <a:srgbClr val="434343"/>
                          </a:solidFill>
                        </a:rPr>
                        <a:t>128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$23.04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$16,819.2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1441236"/>
                  </a:ext>
                </a:extLst>
              </a:tr>
              <a:tr h="176579">
                <a:tc>
                  <a:txBody>
                    <a:bodyPr/>
                    <a:lstStyle/>
                    <a:p>
                      <a:pPr algn="l"/>
                      <a:r>
                        <a:rPr lang="en-US" sz="1200">
                          <a:solidFill>
                            <a:srgbClr val="434343"/>
                          </a:solidFill>
                        </a:rPr>
                        <a:t>F 256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a:solidFill>
                            <a:srgbClr val="434343"/>
                          </a:solidFill>
                        </a:rPr>
                        <a:t>256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$46.08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$33,638.4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63026876"/>
                  </a:ext>
                </a:extLst>
              </a:tr>
              <a:tr h="176579">
                <a:tc>
                  <a:txBody>
                    <a:bodyPr/>
                    <a:lstStyle/>
                    <a:p>
                      <a:pPr algn="l"/>
                      <a:r>
                        <a:rPr lang="en-US" sz="1200">
                          <a:solidFill>
                            <a:srgbClr val="434343"/>
                          </a:solidFill>
                        </a:rPr>
                        <a:t>F 512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a:solidFill>
                            <a:srgbClr val="434343"/>
                          </a:solidFill>
                        </a:rPr>
                        <a:t>612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$92.16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$67,276.8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10691556"/>
                  </a:ext>
                </a:extLst>
              </a:tr>
              <a:tr h="176579">
                <a:tc>
                  <a:txBody>
                    <a:bodyPr/>
                    <a:lstStyle/>
                    <a:p>
                      <a:pPr algn="l"/>
                      <a:r>
                        <a:rPr lang="en-US" sz="1200">
                          <a:solidFill>
                            <a:srgbClr val="434343"/>
                          </a:solidFill>
                        </a:rPr>
                        <a:t>F 1024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a:solidFill>
                            <a:srgbClr val="434343"/>
                          </a:solidFill>
                        </a:rPr>
                        <a:t>1024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$184.32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$134,553.6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3153732"/>
                  </a:ext>
                </a:extLst>
              </a:tr>
              <a:tr h="176579">
                <a:tc>
                  <a:txBody>
                    <a:bodyPr/>
                    <a:lstStyle/>
                    <a:p>
                      <a:pPr algn="l"/>
                      <a:r>
                        <a:rPr lang="en-US" sz="1200">
                          <a:solidFill>
                            <a:srgbClr val="434343"/>
                          </a:solidFill>
                        </a:rPr>
                        <a:t>F 2048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en-US" sz="1200">
                          <a:solidFill>
                            <a:srgbClr val="434343"/>
                          </a:solidFill>
                        </a:rPr>
                        <a:t>2048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$368.64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200">
                          <a:solidFill>
                            <a:srgbClr val="434343"/>
                          </a:solidFill>
                        </a:rPr>
                        <a:t>$269,107.2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62485307"/>
                  </a:ext>
                </a:extLst>
              </a:tr>
            </a:tbl>
          </a:graphicData>
        </a:graphic>
      </p:graphicFrame>
      <p:sp>
        <p:nvSpPr>
          <p:cNvPr id="32" name="TextBox 31">
            <a:extLst>
              <a:ext uri="{FF2B5EF4-FFF2-40B4-BE49-F238E27FC236}">
                <a16:creationId xmlns:a16="http://schemas.microsoft.com/office/drawing/2014/main" id="{7738E3DE-AE5F-1246-AE2F-69E6D7E764A3}"/>
              </a:ext>
            </a:extLst>
          </p:cNvPr>
          <p:cNvSpPr txBox="1"/>
          <p:nvPr/>
        </p:nvSpPr>
        <p:spPr>
          <a:xfrm>
            <a:off x="620209" y="6201935"/>
            <a:ext cx="5913603" cy="738664"/>
          </a:xfrm>
          <a:prstGeom prst="rect">
            <a:avLst/>
          </a:prstGeom>
          <a:noFill/>
        </p:spPr>
        <p:txBody>
          <a:bodyPr wrap="square" lIns="91440" tIns="45720" rIns="91440" bIns="45720" rtlCol="0" anchor="t">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black"/>
                </a:solidFill>
                <a:effectLst/>
                <a:uLnTx/>
                <a:uFillTx/>
                <a:latin typeface="Segoe UI Ligh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F937E"/>
                </a:solidFill>
                <a:effectLst/>
                <a:uLnTx/>
                <a:uFillTx/>
                <a:latin typeface="Segoe UI"/>
                <a:ea typeface="+mn-ea"/>
                <a:cs typeface="+mn-cs"/>
              </a:rPr>
              <a:t>Note: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F937E"/>
                </a:solidFill>
                <a:effectLst/>
                <a:uLnTx/>
                <a:uFillTx/>
                <a:latin typeface="Segoe UI"/>
                <a:ea typeface="+mn-ea"/>
                <a:cs typeface="+mn-cs"/>
              </a:rPr>
              <a:t>1. Monthly rate calculation:  F2 $0.18*2*730 =$262.8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F937E"/>
                </a:solidFill>
                <a:effectLst/>
                <a:uLnTx/>
                <a:uFillTx/>
                <a:latin typeface="Segoe UI"/>
                <a:ea typeface="+mn-ea"/>
                <a:cs typeface="+mn-cs"/>
              </a:rPr>
              <a:t>2. Power BI Pro license requirement: (an existing requirement in Power BI Premium per capacity)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F937E"/>
              </a:solidFill>
              <a:effectLst/>
              <a:uLnTx/>
              <a:uFillTx/>
              <a:latin typeface="Segoe UI Light"/>
              <a:ea typeface="+mn-ea"/>
              <a:cs typeface="+mn-cs"/>
            </a:endParaRPr>
          </a:p>
        </p:txBody>
      </p:sp>
      <p:sp>
        <p:nvSpPr>
          <p:cNvPr id="35" name="TextBox 34">
            <a:extLst>
              <a:ext uri="{FF2B5EF4-FFF2-40B4-BE49-F238E27FC236}">
                <a16:creationId xmlns:a16="http://schemas.microsoft.com/office/drawing/2014/main" id="{CE3D5308-2A3B-D645-859E-A14DE1118732}"/>
              </a:ext>
            </a:extLst>
          </p:cNvPr>
          <p:cNvSpPr txBox="1"/>
          <p:nvPr/>
        </p:nvSpPr>
        <p:spPr>
          <a:xfrm>
            <a:off x="6747321" y="6363518"/>
            <a:ext cx="5444679" cy="415498"/>
          </a:xfrm>
          <a:prstGeom prst="rect">
            <a:avLst/>
          </a:prstGeom>
          <a:noFill/>
        </p:spPr>
        <p:txBody>
          <a:bodyPr wrap="square" lIns="91440" tIns="45720" rIns="91440" bIns="45720" rtlCol="0" anchor="t">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black"/>
                </a:solidFill>
                <a:effectLst/>
                <a:uLnTx/>
                <a:uFillTx/>
                <a:latin typeface="Segoe UI Light"/>
              </a:defRPr>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F937E"/>
                </a:solidFill>
                <a:effectLst/>
                <a:uLnTx/>
                <a:uFillTx/>
                <a:latin typeface="Segoe UI"/>
                <a:ea typeface="+mn-ea"/>
                <a:cs typeface="+mn-cs"/>
              </a:rPr>
              <a:t>Consumption of Power BI reports requires Pro license for F2-F32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1F937E"/>
                </a:solidFill>
                <a:effectLst/>
                <a:uLnTx/>
                <a:uFillTx/>
                <a:latin typeface="Segoe UI"/>
                <a:ea typeface="+mn-ea"/>
                <a:cs typeface="+mn-cs"/>
              </a:rPr>
              <a:t>Publishing/authoring requires Pro license for all SKUs</a:t>
            </a:r>
          </a:p>
        </p:txBody>
      </p:sp>
    </p:spTree>
    <p:extLst>
      <p:ext uri="{BB962C8B-B14F-4D97-AF65-F5344CB8AC3E}">
        <p14:creationId xmlns:p14="http://schemas.microsoft.com/office/powerpoint/2010/main" val="1561417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5974FA-D3DE-3182-96A3-13F1C709FB47}"/>
              </a:ext>
              <a:ext uri="{C183D7F6-B498-43B3-948B-1728B52AA6E4}">
                <adec:decorative xmlns:adec="http://schemas.microsoft.com/office/drawing/2017/decorative" val="1"/>
              </a:ext>
            </a:extLst>
          </p:cNvPr>
          <p:cNvGrpSpPr/>
          <p:nvPr/>
        </p:nvGrpSpPr>
        <p:grpSpPr>
          <a:xfrm>
            <a:off x="-6381" y="0"/>
            <a:ext cx="3397949" cy="491147"/>
            <a:chOff x="-2001918" y="3793636"/>
            <a:chExt cx="3397949" cy="491147"/>
          </a:xfrm>
        </p:grpSpPr>
        <p:sp>
          <p:nvSpPr>
            <p:cNvPr id="4" name="Rectangle 3">
              <a:extLst>
                <a:ext uri="{FF2B5EF4-FFF2-40B4-BE49-F238E27FC236}">
                  <a16:creationId xmlns:a16="http://schemas.microsoft.com/office/drawing/2014/main" id="{C19C28F1-4044-1D18-B96A-BAB2194DCEEA}"/>
                </a:ext>
              </a:extLst>
            </p:cNvPr>
            <p:cNvSpPr/>
            <p:nvPr/>
          </p:nvSpPr>
          <p:spPr bwMode="auto">
            <a:xfrm>
              <a:off x="-2001918" y="3793636"/>
              <a:ext cx="3397949" cy="491147"/>
            </a:xfrm>
            <a:prstGeom prst="rect">
              <a:avLst/>
            </a:prstGeom>
            <a:solidFill>
              <a:srgbClr val="2AAC9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FD56E70-E5BD-D1C6-1F0F-622774C95079}"/>
                </a:ext>
              </a:extLst>
            </p:cNvPr>
            <p:cNvSpPr txBox="1"/>
            <p:nvPr/>
          </p:nvSpPr>
          <p:spPr>
            <a:xfrm flipH="1">
              <a:off x="-2001918" y="3931487"/>
              <a:ext cx="339794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20" normalizeH="0" baseline="0" noProof="0">
                  <a:ln>
                    <a:noFill/>
                  </a:ln>
                  <a:solidFill>
                    <a:srgbClr val="FFFFFF"/>
                  </a:solidFill>
                  <a:effectLst/>
                  <a:uLnTx/>
                  <a:uFillTx/>
                  <a:latin typeface="Segoe UI"/>
                  <a:ea typeface="Segoe UI Black" panose="020B0A02040204020203" pitchFamily="34" charset="0"/>
                  <a:cs typeface="Segoe UI Semibold" panose="020B0702040204020203" pitchFamily="34" charset="0"/>
                </a:rPr>
                <a:t>STORAGE</a:t>
              </a:r>
            </a:p>
          </p:txBody>
        </p:sp>
      </p:grpSp>
      <p:sp>
        <p:nvSpPr>
          <p:cNvPr id="19" name="Title 1">
            <a:extLst>
              <a:ext uri="{FF2B5EF4-FFF2-40B4-BE49-F238E27FC236}">
                <a16:creationId xmlns:a16="http://schemas.microsoft.com/office/drawing/2014/main" id="{9FA6A65E-0A51-6F4F-BF95-F4F8C2A088E3}"/>
              </a:ext>
            </a:extLst>
          </p:cNvPr>
          <p:cNvSpPr txBox="1">
            <a:spLocks noGrp="1"/>
          </p:cNvSpPr>
          <p:nvPr>
            <p:ph type="title" idx="4294967295"/>
          </p:nvPr>
        </p:nvSpPr>
        <p:spPr>
          <a:xfrm>
            <a:off x="503072" y="730832"/>
            <a:ext cx="9759455"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117865"/>
                </a:solidFill>
                <a:effectLst/>
                <a:uLnTx/>
                <a:uFillTx/>
                <a:latin typeface="+mj-lt"/>
                <a:ea typeface="+mn-ea"/>
                <a:cs typeface="Segoe UI" pitchFamily="34" charset="0"/>
              </a:rPr>
              <a:t>OneLake storage pricing at Public Preview</a:t>
            </a:r>
          </a:p>
        </p:txBody>
      </p:sp>
      <p:sp>
        <p:nvSpPr>
          <p:cNvPr id="25" name="Content Placeholder 2">
            <a:extLst>
              <a:ext uri="{FF2B5EF4-FFF2-40B4-BE49-F238E27FC236}">
                <a16:creationId xmlns:a16="http://schemas.microsoft.com/office/drawing/2014/main" id="{F518F508-C98A-A848-887F-2AEF6FE12564}"/>
              </a:ext>
            </a:extLst>
          </p:cNvPr>
          <p:cNvSpPr txBox="1">
            <a:spLocks/>
          </p:cNvSpPr>
          <p:nvPr/>
        </p:nvSpPr>
        <p:spPr>
          <a:xfrm>
            <a:off x="620209" y="1615327"/>
            <a:ext cx="10477719" cy="55399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err="1">
                <a:ln>
                  <a:noFill/>
                </a:ln>
                <a:solidFill>
                  <a:srgbClr val="434343"/>
                </a:solidFill>
                <a:effectLst/>
                <a:uLnTx/>
                <a:uFillTx/>
                <a:latin typeface="Segoe UI" panose="020B0502040204020203" pitchFamily="34" charset="0"/>
                <a:ea typeface="+mn-ea"/>
                <a:cs typeface="Segoe UI" panose="020B0502040204020203" pitchFamily="34" charset="0"/>
              </a:rPr>
              <a:t>OneLake</a:t>
            </a:r>
            <a:r>
              <a:rPr kumimoji="0" lang="en-US" sz="1800" b="0" i="0" u="none" strike="noStrike" kern="1200" cap="none" spc="0" normalizeH="0" baseline="0" noProof="0">
                <a:ln>
                  <a:noFill/>
                </a:ln>
                <a:solidFill>
                  <a:srgbClr val="434343"/>
                </a:solidFill>
                <a:effectLst/>
                <a:uLnTx/>
                <a:uFillTx/>
                <a:latin typeface="Segoe UI" panose="020B0502040204020203" pitchFamily="34" charset="0"/>
                <a:ea typeface="+mn-ea"/>
                <a:cs typeface="Segoe UI" panose="020B0502040204020203" pitchFamily="34" charset="0"/>
              </a:rPr>
              <a:t> is a data lake built into Microsoft Fabric and provides a single place to store all organizational data. Data storage is charged at a rate of $ per GB per month.  </a:t>
            </a:r>
          </a:p>
        </p:txBody>
      </p:sp>
      <p:sp>
        <p:nvSpPr>
          <p:cNvPr id="16" name="Rounded Rectangle 15">
            <a:extLst>
              <a:ext uri="{FF2B5EF4-FFF2-40B4-BE49-F238E27FC236}">
                <a16:creationId xmlns:a16="http://schemas.microsoft.com/office/drawing/2014/main" id="{D75F571F-00F0-7A40-9AA7-41F63E5817D1}"/>
              </a:ext>
              <a:ext uri="{C183D7F6-B498-43B3-948B-1728B52AA6E4}">
                <adec:decorative xmlns:adec="http://schemas.microsoft.com/office/drawing/2017/decorative" val="1"/>
              </a:ext>
            </a:extLst>
          </p:cNvPr>
          <p:cNvSpPr/>
          <p:nvPr/>
        </p:nvSpPr>
        <p:spPr bwMode="auto">
          <a:xfrm>
            <a:off x="731521" y="2634744"/>
            <a:ext cx="10510220" cy="1714254"/>
          </a:xfrm>
          <a:prstGeom prst="roundRect">
            <a:avLst/>
          </a:prstGeom>
          <a:solidFill>
            <a:schemeClr val="tx1"/>
          </a:solidFill>
          <a:ln>
            <a:noFill/>
            <a:headEnd type="none" w="med" len="med"/>
            <a:tailEnd type="none" w="med" len="med"/>
          </a:ln>
          <a:effectLst>
            <a:outerShdw blurRad="1524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17865"/>
              </a:soli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63A5B42-39B4-E843-9B93-9240C1A72E7D}"/>
              </a:ext>
              <a:ext uri="{C183D7F6-B498-43B3-948B-1728B52AA6E4}">
                <adec:decorative xmlns:adec="http://schemas.microsoft.com/office/drawing/2017/decorative" val="1"/>
              </a:ext>
            </a:extLst>
          </p:cNvPr>
          <p:cNvGrpSpPr/>
          <p:nvPr/>
        </p:nvGrpSpPr>
        <p:grpSpPr>
          <a:xfrm>
            <a:off x="1717955" y="3083548"/>
            <a:ext cx="413906" cy="410246"/>
            <a:chOff x="1041389" y="2523706"/>
            <a:chExt cx="511120" cy="505783"/>
          </a:xfrm>
        </p:grpSpPr>
        <p:sp>
          <p:nvSpPr>
            <p:cNvPr id="21" name="Oval 20">
              <a:extLst>
                <a:ext uri="{FF2B5EF4-FFF2-40B4-BE49-F238E27FC236}">
                  <a16:creationId xmlns:a16="http://schemas.microsoft.com/office/drawing/2014/main" id="{552C4771-90D2-F14D-A649-FD9B81376205}"/>
                </a:ext>
              </a:extLst>
            </p:cNvPr>
            <p:cNvSpPr/>
            <p:nvPr/>
          </p:nvSpPr>
          <p:spPr bwMode="auto">
            <a:xfrm>
              <a:off x="1041389" y="2523706"/>
              <a:ext cx="511120" cy="505783"/>
            </a:xfrm>
            <a:prstGeom prst="ellipse">
              <a:avLst/>
            </a:prstGeom>
            <a:gradFill flip="none" rotWithShape="1">
              <a:gsLst>
                <a:gs pos="0">
                  <a:srgbClr val="117865">
                    <a:shade val="67500"/>
                    <a:satMod val="115000"/>
                  </a:srgbClr>
                </a:gs>
                <a:gs pos="100000">
                  <a:srgbClr val="00AE94"/>
                </a:gs>
              </a:gsLst>
              <a:lin ang="18900000" scaled="1"/>
              <a:tileRect/>
            </a:gradFill>
            <a:ln>
              <a:noFill/>
              <a:headEnd type="none" w="med" len="med"/>
              <a:tailEnd type="none" w="med" len="med"/>
            </a:ln>
            <a:effectLst>
              <a:outerShdw blurRad="2032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7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2" name="Graphic 21" descr="Download outline">
              <a:extLst>
                <a:ext uri="{FF2B5EF4-FFF2-40B4-BE49-F238E27FC236}">
                  <a16:creationId xmlns:a16="http://schemas.microsoft.com/office/drawing/2014/main" id="{3A909819-FC00-264D-9ECC-1250B9B33EAB}"/>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26231" y="2600947"/>
              <a:ext cx="337735" cy="337735"/>
            </a:xfrm>
            <a:prstGeom prst="rect">
              <a:avLst/>
            </a:prstGeom>
          </p:spPr>
        </p:pic>
      </p:grpSp>
      <p:sp>
        <p:nvSpPr>
          <p:cNvPr id="9" name="TextBox 8">
            <a:extLst>
              <a:ext uri="{FF2B5EF4-FFF2-40B4-BE49-F238E27FC236}">
                <a16:creationId xmlns:a16="http://schemas.microsoft.com/office/drawing/2014/main" id="{14B801BF-2E32-2873-45EF-F3EC7B00E122}"/>
              </a:ext>
            </a:extLst>
          </p:cNvPr>
          <p:cNvSpPr txBox="1"/>
          <p:nvPr/>
        </p:nvSpPr>
        <p:spPr>
          <a:xfrm>
            <a:off x="1151910" y="3635844"/>
            <a:ext cx="1548175" cy="33855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17865"/>
                </a:solidFill>
                <a:effectLst/>
                <a:uLnTx/>
                <a:uFillTx/>
                <a:latin typeface="Segoe UI"/>
                <a:ea typeface="Segoe UI" pitchFamily="34" charset="0"/>
                <a:cs typeface="Segoe UI" pitchFamily="34" charset="0"/>
              </a:rPr>
              <a:t>Data Storage</a:t>
            </a:r>
          </a:p>
        </p:txBody>
      </p:sp>
      <p:graphicFrame>
        <p:nvGraphicFramePr>
          <p:cNvPr id="8" name="Table 141">
            <a:extLst>
              <a:ext uri="{FF2B5EF4-FFF2-40B4-BE49-F238E27FC236}">
                <a16:creationId xmlns:a16="http://schemas.microsoft.com/office/drawing/2014/main" id="{B187A9F9-09A7-990B-990F-84FCFBEBB4F8}"/>
              </a:ext>
            </a:extLst>
          </p:cNvPr>
          <p:cNvGraphicFramePr>
            <a:graphicFrameLocks noGrp="1"/>
          </p:cNvGraphicFramePr>
          <p:nvPr/>
        </p:nvGraphicFramePr>
        <p:xfrm>
          <a:off x="3774356" y="2713738"/>
          <a:ext cx="6698600" cy="1430525"/>
        </p:xfrm>
        <a:graphic>
          <a:graphicData uri="http://schemas.openxmlformats.org/drawingml/2006/table">
            <a:tbl>
              <a:tblPr firstRow="1" bandRow="1"/>
              <a:tblGrid>
                <a:gridCol w="2983119">
                  <a:extLst>
                    <a:ext uri="{9D8B030D-6E8A-4147-A177-3AD203B41FA5}">
                      <a16:colId xmlns:a16="http://schemas.microsoft.com/office/drawing/2014/main" val="257570636"/>
                    </a:ext>
                  </a:extLst>
                </a:gridCol>
                <a:gridCol w="3715481">
                  <a:extLst>
                    <a:ext uri="{9D8B030D-6E8A-4147-A177-3AD203B41FA5}">
                      <a16:colId xmlns:a16="http://schemas.microsoft.com/office/drawing/2014/main" val="2786789149"/>
                    </a:ext>
                  </a:extLst>
                </a:gridCol>
              </a:tblGrid>
              <a:tr h="516125">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l"/>
                      <a:r>
                        <a:rPr lang="en-US" sz="1400">
                          <a:solidFill>
                            <a:srgbClr val="434343"/>
                          </a:solidFill>
                        </a:rPr>
                        <a:t>Type</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gn="r"/>
                      <a:r>
                        <a:rPr lang="en-US" sz="1400">
                          <a:solidFill>
                            <a:srgbClr val="434343"/>
                          </a:solidFill>
                        </a:rPr>
                        <a:t>Pay-as-you-go price at West US 2</a:t>
                      </a:r>
                    </a:p>
                  </a:txBody>
                  <a:tcPr anchor="ctr">
                    <a:lnL w="12700" cmpd="sng">
                      <a:noFill/>
                    </a:lnL>
                    <a:lnR w="12700" cmpd="sng">
                      <a:noFill/>
                    </a:lnR>
                    <a:lnT w="12700" cmpd="sng">
                      <a:noFill/>
                    </a:lnT>
                    <a:lnB w="12700" cap="flat" cmpd="sng" algn="ctr">
                      <a:solidFill>
                        <a:srgbClr val="11786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69441006"/>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r>
                        <a:rPr lang="en-US" sz="1400">
                          <a:solidFill>
                            <a:srgbClr val="434343"/>
                          </a:solidFill>
                        </a:rPr>
                        <a:t>OneLake Storage</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r"/>
                      <a:r>
                        <a:rPr lang="en-US" sz="1400">
                          <a:solidFill>
                            <a:srgbClr val="434343"/>
                          </a:solidFill>
                        </a:rPr>
                        <a:t>$0.023 per GB / month</a:t>
                      </a:r>
                    </a:p>
                  </a:txBody>
                  <a:tcPr anchor="ctr">
                    <a:lnL w="12700" cmpd="sng">
                      <a:noFill/>
                    </a:lnL>
                    <a:lnR w="12700" cmpd="sng">
                      <a:noFill/>
                    </a:lnR>
                    <a:lnT w="12700" cap="flat" cmpd="sng" algn="ctr">
                      <a:solidFill>
                        <a:srgbClr val="117865"/>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61729191"/>
                  </a:ext>
                </a:extLst>
              </a:tr>
              <a:tr h="457200">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l"/>
                      <a:endParaRPr lang="en-US" sz="1400">
                        <a:solidFill>
                          <a:srgbClr val="434343"/>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gn="r"/>
                      <a:endParaRPr lang="en-US" sz="1400">
                        <a:solidFill>
                          <a:srgbClr val="434343"/>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02403653"/>
                  </a:ext>
                </a:extLst>
              </a:tr>
            </a:tbl>
          </a:graphicData>
        </a:graphic>
      </p:graphicFrame>
      <p:sp>
        <p:nvSpPr>
          <p:cNvPr id="17" name="Rounded Rectangle 16">
            <a:extLst>
              <a:ext uri="{FF2B5EF4-FFF2-40B4-BE49-F238E27FC236}">
                <a16:creationId xmlns:a16="http://schemas.microsoft.com/office/drawing/2014/main" id="{34C739FE-9C48-D84D-BB59-C15F1F5C52AD}"/>
              </a:ext>
              <a:ext uri="{C183D7F6-B498-43B3-948B-1728B52AA6E4}">
                <adec:decorative xmlns:adec="http://schemas.microsoft.com/office/drawing/2017/decorative" val="1"/>
              </a:ext>
            </a:extLst>
          </p:cNvPr>
          <p:cNvSpPr/>
          <p:nvPr/>
        </p:nvSpPr>
        <p:spPr bwMode="auto">
          <a:xfrm>
            <a:off x="731521" y="4608239"/>
            <a:ext cx="10510220" cy="1518241"/>
          </a:xfrm>
          <a:prstGeom prst="roundRect">
            <a:avLst/>
          </a:prstGeom>
          <a:solidFill>
            <a:schemeClr val="tx1"/>
          </a:solidFill>
          <a:ln>
            <a:noFill/>
            <a:headEnd type="none" w="med" len="med"/>
            <a:tailEnd type="none" w="med" len="med"/>
          </a:ln>
          <a:effectLst>
            <a:outerShdw blurRad="1524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17865"/>
              </a:soli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CD8371D0-66B4-41A3-A4DA-E540DC8B5D25}"/>
              </a:ext>
              <a:ext uri="{C183D7F6-B498-43B3-948B-1728B52AA6E4}">
                <adec:decorative xmlns:adec="http://schemas.microsoft.com/office/drawing/2017/decorative" val="1"/>
              </a:ext>
            </a:extLst>
          </p:cNvPr>
          <p:cNvGrpSpPr/>
          <p:nvPr/>
        </p:nvGrpSpPr>
        <p:grpSpPr>
          <a:xfrm>
            <a:off x="1717955" y="4985071"/>
            <a:ext cx="413087" cy="410246"/>
            <a:chOff x="1041389" y="4756935"/>
            <a:chExt cx="511120" cy="505783"/>
          </a:xfrm>
        </p:grpSpPr>
        <p:sp>
          <p:nvSpPr>
            <p:cNvPr id="23" name="Oval 22">
              <a:extLst>
                <a:ext uri="{FF2B5EF4-FFF2-40B4-BE49-F238E27FC236}">
                  <a16:creationId xmlns:a16="http://schemas.microsoft.com/office/drawing/2014/main" id="{56813FCF-571D-6646-939C-200F4F652EC3}"/>
                </a:ext>
              </a:extLst>
            </p:cNvPr>
            <p:cNvSpPr/>
            <p:nvPr/>
          </p:nvSpPr>
          <p:spPr bwMode="auto">
            <a:xfrm>
              <a:off x="1041389" y="4756935"/>
              <a:ext cx="511120" cy="505783"/>
            </a:xfrm>
            <a:prstGeom prst="ellipse">
              <a:avLst/>
            </a:prstGeom>
            <a:gradFill flip="none" rotWithShape="1">
              <a:gsLst>
                <a:gs pos="0">
                  <a:srgbClr val="117865">
                    <a:shade val="67500"/>
                    <a:satMod val="115000"/>
                  </a:srgbClr>
                </a:gs>
                <a:gs pos="100000">
                  <a:srgbClr val="00AE94"/>
                </a:gs>
              </a:gsLst>
              <a:lin ang="18900000" scaled="1"/>
              <a:tileRect/>
            </a:gradFill>
            <a:ln>
              <a:noFill/>
              <a:headEnd type="none" w="med" len="med"/>
              <a:tailEnd type="none" w="med" len="med"/>
            </a:ln>
            <a:effectLst>
              <a:outerShdw blurRad="2032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7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4" name="Graphic 23" descr="Share outline">
              <a:extLst>
                <a:ext uri="{FF2B5EF4-FFF2-40B4-BE49-F238E27FC236}">
                  <a16:creationId xmlns:a16="http://schemas.microsoft.com/office/drawing/2014/main" id="{BABDC746-6D9A-7D43-92F7-9B22B134A1C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73600" y="4868041"/>
              <a:ext cx="268766" cy="268766"/>
            </a:xfrm>
            <a:prstGeom prst="rect">
              <a:avLst/>
            </a:prstGeom>
          </p:spPr>
        </p:pic>
      </p:grpSp>
      <p:sp>
        <p:nvSpPr>
          <p:cNvPr id="11" name="TextBox 10">
            <a:extLst>
              <a:ext uri="{FF2B5EF4-FFF2-40B4-BE49-F238E27FC236}">
                <a16:creationId xmlns:a16="http://schemas.microsoft.com/office/drawing/2014/main" id="{640230FB-50F3-9520-8F26-3E2F88554058}"/>
              </a:ext>
            </a:extLst>
          </p:cNvPr>
          <p:cNvSpPr txBox="1"/>
          <p:nvPr/>
        </p:nvSpPr>
        <p:spPr>
          <a:xfrm>
            <a:off x="982533" y="5528947"/>
            <a:ext cx="1855270" cy="33855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17865"/>
                </a:solidFill>
                <a:effectLst/>
                <a:uLnTx/>
                <a:uFillTx/>
                <a:latin typeface="Segoe UI"/>
                <a:ea typeface="Segoe UI" pitchFamily="34" charset="0"/>
                <a:cs typeface="Segoe UI" pitchFamily="34" charset="0"/>
              </a:rPr>
              <a:t>Data Transfer</a:t>
            </a:r>
          </a:p>
        </p:txBody>
      </p:sp>
      <p:sp>
        <p:nvSpPr>
          <p:cNvPr id="13" name="TextBox 12">
            <a:extLst>
              <a:ext uri="{FF2B5EF4-FFF2-40B4-BE49-F238E27FC236}">
                <a16:creationId xmlns:a16="http://schemas.microsoft.com/office/drawing/2014/main" id="{03FC7F3C-B591-A54B-9D23-89818A466DC8}"/>
              </a:ext>
            </a:extLst>
          </p:cNvPr>
          <p:cNvSpPr txBox="1"/>
          <p:nvPr/>
        </p:nvSpPr>
        <p:spPr>
          <a:xfrm>
            <a:off x="3774356" y="5015947"/>
            <a:ext cx="6867518" cy="702821"/>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4343"/>
                </a:solidFill>
                <a:effectLst/>
                <a:uLnTx/>
                <a:uFillTx/>
                <a:latin typeface="Segoe UI" panose="020B0502040204020203" pitchFamily="34" charset="0"/>
                <a:ea typeface="+mn-ea"/>
                <a:cs typeface="Segoe UI" panose="020B0502040204020203" pitchFamily="34" charset="0"/>
              </a:rPr>
              <a:t>Cross-region data transfer network charges may apply based on source/destination of each storage access. Learn more at the </a:t>
            </a:r>
            <a:r>
              <a:rPr kumimoji="0" lang="en-US" sz="1400" b="0" i="0" u="none" strike="noStrike" kern="1200" cap="none" spc="0" normalizeH="0" baseline="0" noProof="0">
                <a:ln>
                  <a:noFill/>
                </a:ln>
                <a:solidFill>
                  <a:srgbClr val="49C5B1">
                    <a:lumMod val="50000"/>
                  </a:srgbClr>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Bandwidth Pricing</a:t>
            </a:r>
            <a:r>
              <a:rPr kumimoji="0" lang="en-US" sz="1400" b="0" i="0" u="none" strike="noStrike" kern="1200" cap="none" spc="0" normalizeH="0" baseline="0" noProof="0">
                <a:ln>
                  <a:noFill/>
                </a:ln>
                <a:solidFill>
                  <a:srgbClr val="49C5B1">
                    <a:lumMod val="50000"/>
                  </a:srgbClr>
                </a:solidFill>
                <a:effectLst/>
                <a:uLnTx/>
                <a:uFillTx/>
                <a:latin typeface="Segoe UI"/>
                <a:ea typeface="+mn-ea"/>
                <a:cs typeface="+mn-cs"/>
              </a:rPr>
              <a:t>.</a:t>
            </a:r>
          </a:p>
        </p:txBody>
      </p:sp>
    </p:spTree>
    <p:extLst>
      <p:ext uri="{BB962C8B-B14F-4D97-AF65-F5344CB8AC3E}">
        <p14:creationId xmlns:p14="http://schemas.microsoft.com/office/powerpoint/2010/main" val="81981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767A9-7694-1052-6686-CEC2C9F58CBE}"/>
              </a:ext>
            </a:extLst>
          </p:cNvPr>
          <p:cNvSpPr>
            <a:spLocks noGrp="1"/>
          </p:cNvSpPr>
          <p:nvPr>
            <p:ph type="title"/>
          </p:nvPr>
        </p:nvSpPr>
        <p:spPr>
          <a:xfrm>
            <a:off x="588263" y="457200"/>
            <a:ext cx="11018520" cy="553998"/>
          </a:xfrm>
        </p:spPr>
        <p:txBody>
          <a:bodyPr wrap="square" anchor="t">
            <a:normAutofit/>
          </a:bodyPr>
          <a:lstStyle/>
          <a:p>
            <a:r>
              <a:rPr lang="en-US"/>
              <a:t>Getting started with Microsoft Fabric</a:t>
            </a:r>
          </a:p>
        </p:txBody>
      </p:sp>
      <p:pic>
        <p:nvPicPr>
          <p:cNvPr id="4" name="Content Placeholder 3" descr="Young gay couple entrepreneurs looking at their online sales while preparing a package for shipping.">
            <a:extLst>
              <a:ext uri="{FF2B5EF4-FFF2-40B4-BE49-F238E27FC236}">
                <a16:creationId xmlns:a16="http://schemas.microsoft.com/office/drawing/2014/main" id="{C578194F-B142-300A-FB0B-46CE4E9F1E91}"/>
              </a:ext>
            </a:extLst>
          </p:cNvPr>
          <p:cNvPicPr>
            <a:picLocks noGrp="1" noChangeAspect="1"/>
          </p:cNvPicPr>
          <p:nvPr>
            <p:ph idx="1"/>
          </p:nvPr>
        </p:nvPicPr>
        <p:blipFill>
          <a:blip r:embed="rId2"/>
          <a:stretch>
            <a:fillRect/>
          </a:stretch>
        </p:blipFill>
        <p:spPr>
          <a:xfrm>
            <a:off x="3058937" y="1435100"/>
            <a:ext cx="6069363" cy="4051300"/>
          </a:xfrm>
          <a:noFill/>
        </p:spPr>
      </p:pic>
    </p:spTree>
    <p:extLst>
      <p:ext uri="{BB962C8B-B14F-4D97-AF65-F5344CB8AC3E}">
        <p14:creationId xmlns:p14="http://schemas.microsoft.com/office/powerpoint/2010/main" val="21778117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2190FC-53DD-FD9B-E602-6B079FC096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192000" cy="6858000"/>
          </a:xfrm>
          <a:prstGeom prst="rect">
            <a:avLst/>
          </a:prstGeom>
        </p:spPr>
      </p:pic>
      <p:pic>
        <p:nvPicPr>
          <p:cNvPr id="12" name="Microsoft Logo" descr="Microsoft Logo">
            <a:extLst>
              <a:ext uri="{FF2B5EF4-FFF2-40B4-BE49-F238E27FC236}">
                <a16:creationId xmlns:a16="http://schemas.microsoft.com/office/drawing/2014/main" id="{5582A6E5-F07C-5220-E5D2-A7EC9AC01A3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02130" y="202131"/>
            <a:ext cx="1913588" cy="857541"/>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noGrp="1"/>
          </p:cNvSpPr>
          <p:nvPr>
            <p:ph type="title" idx="4294967295"/>
          </p:nvPr>
        </p:nvSpPr>
        <p:spPr>
          <a:xfrm>
            <a:off x="440001" y="2282257"/>
            <a:ext cx="6461313" cy="782265"/>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a:ln>
                  <a:noFill/>
                </a:ln>
                <a:solidFill>
                  <a:srgbClr val="2E2F2E"/>
                </a:solidFill>
                <a:effectLst/>
                <a:uLnTx/>
                <a:uFillTx/>
                <a:latin typeface="Segoe UI Semibold" panose="020B0702040204020203" pitchFamily="34" charset="0"/>
                <a:ea typeface="+mn-ea"/>
                <a:cs typeface="Segoe UI Semibold" panose="020B0702040204020203" pitchFamily="34" charset="0"/>
              </a:rPr>
              <a:t>Live Demo</a:t>
            </a:r>
          </a:p>
        </p:txBody>
      </p:sp>
    </p:spTree>
    <p:extLst>
      <p:ext uri="{BB962C8B-B14F-4D97-AF65-F5344CB8AC3E}">
        <p14:creationId xmlns:p14="http://schemas.microsoft.com/office/powerpoint/2010/main" val="183994856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a:xfrm>
            <a:off x="588263" y="585788"/>
            <a:ext cx="3182027" cy="1173781"/>
          </a:xfrm>
        </p:spPr>
        <p:txBody>
          <a:bodyPr/>
          <a:lstStyle/>
          <a:p>
            <a:r>
              <a:rPr lang="en-US"/>
              <a:t>Get started today</a:t>
            </a:r>
          </a:p>
        </p:txBody>
      </p:sp>
      <p:sp>
        <p:nvSpPr>
          <p:cNvPr id="13" name="Oval 12">
            <a:extLst>
              <a:ext uri="{FF2B5EF4-FFF2-40B4-BE49-F238E27FC236}">
                <a16:creationId xmlns:a16="http://schemas.microsoft.com/office/drawing/2014/main" id="{54524932-36A4-CF42-88A8-9231DEBCC628}"/>
              </a:ext>
              <a:ext uri="{C183D7F6-B498-43B3-948B-1728B52AA6E4}">
                <adec:decorative xmlns:adec="http://schemas.microsoft.com/office/drawing/2017/decorative" val="1"/>
              </a:ext>
            </a:extLst>
          </p:cNvPr>
          <p:cNvSpPr/>
          <p:nvPr/>
        </p:nvSpPr>
        <p:spPr bwMode="auto">
          <a:xfrm>
            <a:off x="5153167" y="1009537"/>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monitor" title="Icon of a monitor">
            <a:extLst>
              <a:ext uri="{FF2B5EF4-FFF2-40B4-BE49-F238E27FC236}">
                <a16:creationId xmlns:a16="http://schemas.microsoft.com/office/drawing/2014/main" id="{9F882B3F-F7CE-964D-7FE9-D3B11A2A8B84}"/>
              </a:ext>
            </a:extLst>
          </p:cNvPr>
          <p:cNvSpPr>
            <a:spLocks noChangeAspect="1" noEditPoints="1"/>
          </p:cNvSpPr>
          <p:nvPr/>
        </p:nvSpPr>
        <p:spPr bwMode="auto">
          <a:xfrm>
            <a:off x="5403755" y="1313528"/>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Text Placeholder 5">
            <a:extLst>
              <a:ext uri="{FF2B5EF4-FFF2-40B4-BE49-F238E27FC236}">
                <a16:creationId xmlns:a16="http://schemas.microsoft.com/office/drawing/2014/main" id="{86FF6BEA-5372-0C41-B6DE-C3599E189E55}"/>
              </a:ext>
            </a:extLst>
          </p:cNvPr>
          <p:cNvSpPr txBox="1">
            <a:spLocks/>
          </p:cNvSpPr>
          <p:nvPr/>
        </p:nvSpPr>
        <p:spPr>
          <a:xfrm>
            <a:off x="6688819" y="1365615"/>
            <a:ext cx="4677097"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Explore the product here: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2"/>
              </a:rPr>
              <a:t>https://aka.ms/try-fabric</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7" name="Oval 6">
            <a:extLst>
              <a:ext uri="{FF2B5EF4-FFF2-40B4-BE49-F238E27FC236}">
                <a16:creationId xmlns:a16="http://schemas.microsoft.com/office/drawing/2014/main" id="{211D4C62-C2C3-6271-AAC0-FB9D49BF8E49}"/>
              </a:ext>
              <a:ext uri="{C183D7F6-B498-43B3-948B-1728B52AA6E4}">
                <adec:decorative xmlns:adec="http://schemas.microsoft.com/office/drawing/2017/decorative" val="1"/>
              </a:ext>
            </a:extLst>
          </p:cNvPr>
          <p:cNvSpPr/>
          <p:nvPr/>
        </p:nvSpPr>
        <p:spPr bwMode="auto">
          <a:xfrm>
            <a:off x="5153167" y="2264223"/>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circle" title="Icon of a circle with three smaller circles on it">
            <a:extLst>
              <a:ext uri="{FF2B5EF4-FFF2-40B4-BE49-F238E27FC236}">
                <a16:creationId xmlns:a16="http://schemas.microsoft.com/office/drawing/2014/main" id="{482A4AD2-7596-26E7-4533-2D62270AE5CD}"/>
              </a:ext>
            </a:extLst>
          </p:cNvPr>
          <p:cNvSpPr>
            <a:spLocks noChangeAspect="1" noEditPoints="1"/>
          </p:cNvSpPr>
          <p:nvPr/>
        </p:nvSpPr>
        <p:spPr bwMode="auto">
          <a:xfrm>
            <a:off x="5449475" y="255749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 Placeholder 5">
            <a:extLst>
              <a:ext uri="{FF2B5EF4-FFF2-40B4-BE49-F238E27FC236}">
                <a16:creationId xmlns:a16="http://schemas.microsoft.com/office/drawing/2014/main" id="{0D0A9A2F-9EDE-754E-865E-EE5BD76ECCF8}"/>
              </a:ext>
            </a:extLst>
          </p:cNvPr>
          <p:cNvSpPr txBox="1">
            <a:spLocks/>
          </p:cNvSpPr>
          <p:nvPr/>
        </p:nvSpPr>
        <p:spPr>
          <a:xfrm>
            <a:off x="6688819" y="2620301"/>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3"/>
              </a:rPr>
              <a:t>https://aka.ms/fabric-webinar-series</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8" name="Oval 7">
            <a:extLst>
              <a:ext uri="{FF2B5EF4-FFF2-40B4-BE49-F238E27FC236}">
                <a16:creationId xmlns:a16="http://schemas.microsoft.com/office/drawing/2014/main" id="{F38C4138-1A9C-240F-ED3D-6E0E2E17E36A}"/>
              </a:ext>
              <a:ext uri="{C183D7F6-B498-43B3-948B-1728B52AA6E4}">
                <adec:decorative xmlns:adec="http://schemas.microsoft.com/office/drawing/2017/decorative" val="1"/>
              </a:ext>
            </a:extLst>
          </p:cNvPr>
          <p:cNvSpPr/>
          <p:nvPr/>
        </p:nvSpPr>
        <p:spPr bwMode="auto">
          <a:xfrm>
            <a:off x="5153167" y="3609039"/>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Page2_E7C3" title="Icon of a document">
            <a:extLst>
              <a:ext uri="{FF2B5EF4-FFF2-40B4-BE49-F238E27FC236}">
                <a16:creationId xmlns:a16="http://schemas.microsoft.com/office/drawing/2014/main" id="{478E5C74-A9E2-AA76-43BE-072ABA1C91CC}"/>
              </a:ext>
            </a:extLst>
          </p:cNvPr>
          <p:cNvSpPr>
            <a:spLocks noChangeAspect="1" noEditPoints="1"/>
          </p:cNvSpPr>
          <p:nvPr/>
        </p:nvSpPr>
        <p:spPr bwMode="auto">
          <a:xfrm>
            <a:off x="5485998" y="3905347"/>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6" name="Text Placeholder 5">
            <a:extLst>
              <a:ext uri="{FF2B5EF4-FFF2-40B4-BE49-F238E27FC236}">
                <a16:creationId xmlns:a16="http://schemas.microsoft.com/office/drawing/2014/main" id="{913630CC-A71A-5442-BEE0-EB67720B5DAA}"/>
              </a:ext>
            </a:extLst>
          </p:cNvPr>
          <p:cNvSpPr txBox="1">
            <a:spLocks/>
          </p:cNvSpPr>
          <p:nvPr/>
        </p:nvSpPr>
        <p:spPr>
          <a:xfrm>
            <a:off x="6688819" y="3965117"/>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4"/>
              </a:rPr>
              <a:t>https://aka.ms/fabric-tech-blog</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
        <p:nvSpPr>
          <p:cNvPr id="9" name="Oval 8">
            <a:extLst>
              <a:ext uri="{FF2B5EF4-FFF2-40B4-BE49-F238E27FC236}">
                <a16:creationId xmlns:a16="http://schemas.microsoft.com/office/drawing/2014/main" id="{EB4DE3D8-3846-A9D9-8916-89E11A90A6AF}"/>
              </a:ext>
              <a:ext uri="{C183D7F6-B498-43B3-948B-1728B52AA6E4}">
                <adec:decorative xmlns:adec="http://schemas.microsoft.com/office/drawing/2017/decorative" val="1"/>
              </a:ext>
            </a:extLst>
          </p:cNvPr>
          <p:cNvSpPr/>
          <p:nvPr/>
        </p:nvSpPr>
        <p:spPr bwMode="auto">
          <a:xfrm>
            <a:off x="5153167" y="4953855"/>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Dictionary_E82D" title="Icon of a book">
            <a:extLst>
              <a:ext uri="{FF2B5EF4-FFF2-40B4-BE49-F238E27FC236}">
                <a16:creationId xmlns:a16="http://schemas.microsoft.com/office/drawing/2014/main" id="{94E2260D-1966-EA7B-CA4A-BC2A49606AB5}"/>
              </a:ext>
            </a:extLst>
          </p:cNvPr>
          <p:cNvSpPr>
            <a:spLocks noChangeAspect="1" noEditPoints="1"/>
          </p:cNvSpPr>
          <p:nvPr/>
        </p:nvSpPr>
        <p:spPr bwMode="auto">
          <a:xfrm>
            <a:off x="5486025" y="5250163"/>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 Placeholder 5">
            <a:extLst>
              <a:ext uri="{FF2B5EF4-FFF2-40B4-BE49-F238E27FC236}">
                <a16:creationId xmlns:a16="http://schemas.microsoft.com/office/drawing/2014/main" id="{4F05045F-CE5E-6C42-9BAA-63FE47366646}"/>
              </a:ext>
            </a:extLst>
          </p:cNvPr>
          <p:cNvSpPr txBox="1">
            <a:spLocks/>
          </p:cNvSpPr>
          <p:nvPr/>
        </p:nvSpPr>
        <p:spPr>
          <a:xfrm>
            <a:off x="6688819" y="5309932"/>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 the implementation guide: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https://aka.ms/Getting-Started-eBook</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6857337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2190FC-53DD-FD9B-E602-6B079FC0967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192000" cy="6858000"/>
          </a:xfrm>
          <a:prstGeom prst="rect">
            <a:avLst/>
          </a:prstGeom>
        </p:spPr>
      </p:pic>
      <p:pic>
        <p:nvPicPr>
          <p:cNvPr id="12" name="Microsoft Logo" descr="Microsoft Logo">
            <a:extLst>
              <a:ext uri="{FF2B5EF4-FFF2-40B4-BE49-F238E27FC236}">
                <a16:creationId xmlns:a16="http://schemas.microsoft.com/office/drawing/2014/main" id="{5582A6E5-F07C-5220-E5D2-A7EC9AC01A3B}"/>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202130" y="202131"/>
            <a:ext cx="1913588" cy="857541"/>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noGrp="1"/>
          </p:cNvSpPr>
          <p:nvPr>
            <p:ph type="title" idx="4294967295"/>
          </p:nvPr>
        </p:nvSpPr>
        <p:spPr>
          <a:xfrm>
            <a:off x="440001" y="2282257"/>
            <a:ext cx="6461313" cy="782265"/>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a:ln>
                  <a:noFill/>
                </a:ln>
                <a:solidFill>
                  <a:srgbClr val="2E2F2E"/>
                </a:solidFill>
                <a:effectLst/>
                <a:uLnTx/>
                <a:uFillTx/>
                <a:latin typeface="Segoe UI Semibold" panose="020B0702040204020203" pitchFamily="34" charset="0"/>
                <a:ea typeface="+mn-ea"/>
                <a:cs typeface="Segoe UI Semibold" panose="020B0702040204020203" pitchFamily="34" charset="0"/>
              </a:rPr>
              <a:t>Thank you</a:t>
            </a:r>
          </a:p>
        </p:txBody>
      </p:sp>
    </p:spTree>
    <p:extLst>
      <p:ext uri="{BB962C8B-B14F-4D97-AF65-F5344CB8AC3E}">
        <p14:creationId xmlns:p14="http://schemas.microsoft.com/office/powerpoint/2010/main" val="1643034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5 Ribbons are beginning to flow in the page">
            <a:extLst>
              <a:ext uri="{FF2B5EF4-FFF2-40B4-BE49-F238E27FC236}">
                <a16:creationId xmlns:a16="http://schemas.microsoft.com/office/drawing/2014/main" id="{925678F0-785C-F979-BFFB-F16F56784611}"/>
              </a:ext>
            </a:extLst>
          </p:cNvPr>
          <p:cNvPicPr>
            <a:picLocks noChangeAspect="1"/>
          </p:cNvPicPr>
          <p:nvPr/>
        </p:nvPicPr>
        <p:blipFill rotWithShape="1">
          <a:blip r:embed="rId3"/>
          <a:srcRect l="18759" t="13129" r="26406" b="13276"/>
          <a:stretch/>
        </p:blipFill>
        <p:spPr>
          <a:xfrm>
            <a:off x="3107779" y="0"/>
            <a:ext cx="9084221" cy="6858000"/>
          </a:xfrm>
          <a:prstGeom prst="rect">
            <a:avLst/>
          </a:prstGeom>
        </p:spPr>
      </p:pic>
      <p:sp>
        <p:nvSpPr>
          <p:cNvPr id="10" name="TextBox 9">
            <a:extLst>
              <a:ext uri="{FF2B5EF4-FFF2-40B4-BE49-F238E27FC236}">
                <a16:creationId xmlns:a16="http://schemas.microsoft.com/office/drawing/2014/main" id="{4C7D87B4-9197-2DE2-1F84-05B8691BC74F}"/>
              </a:ext>
            </a:extLst>
          </p:cNvPr>
          <p:cNvSpPr txBox="1"/>
          <p:nvPr/>
        </p:nvSpPr>
        <p:spPr>
          <a:xfrm>
            <a:off x="190182" y="680485"/>
            <a:ext cx="3960091"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00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endParaRPr>
          </a:p>
        </p:txBody>
      </p:sp>
      <p:sp>
        <p:nvSpPr>
          <p:cNvPr id="9" name="Title 2">
            <a:extLst>
              <a:ext uri="{FF2B5EF4-FFF2-40B4-BE49-F238E27FC236}">
                <a16:creationId xmlns:a16="http://schemas.microsoft.com/office/drawing/2014/main" id="{63575F5B-DC6A-2CCA-7D3E-BAE09D97221A}"/>
              </a:ext>
            </a:extLst>
          </p:cNvPr>
          <p:cNvSpPr txBox="1">
            <a:spLocks noGrp="1"/>
          </p:cNvSpPr>
          <p:nvPr>
            <p:ph type="title" idx="4294967295"/>
          </p:nvPr>
        </p:nvSpPr>
        <p:spPr>
          <a:xfrm>
            <a:off x="4069080" y="4732785"/>
            <a:ext cx="4880956" cy="714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rPr>
              <a:t>What we’re hearing from</a:t>
            </a:r>
            <a:r>
              <a:rPr lang="en-US" dirty="0">
                <a:solidFill>
                  <a:srgbClr val="3A3A3A"/>
                </a:solidFill>
              </a:rPr>
              <a:t> </a:t>
            </a:r>
            <a:r>
              <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rPr>
              <a:t>our customers</a:t>
            </a:r>
          </a:p>
        </p:txBody>
      </p:sp>
    </p:spTree>
    <p:extLst>
      <p:ext uri="{BB962C8B-B14F-4D97-AF65-F5344CB8AC3E}">
        <p14:creationId xmlns:p14="http://schemas.microsoft.com/office/powerpoint/2010/main" val="35125965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idx="4294967295"/>
          </p:nvPr>
        </p:nvSpPr>
        <p:spPr>
          <a:xfrm>
            <a:off x="545592" y="2851150"/>
            <a:ext cx="3181350" cy="1662113"/>
          </a:xfrm>
        </p:spPr>
        <p:txBody>
          <a:bodyPr/>
          <a:lstStyle/>
          <a:p>
            <a:r>
              <a:rPr lang="en-US" dirty="0">
                <a:solidFill>
                  <a:srgbClr val="42766C"/>
                </a:solidFill>
              </a:rPr>
              <a:t>Today’s data and analytics challenges</a:t>
            </a:r>
          </a:p>
        </p:txBody>
      </p:sp>
      <p:pic>
        <p:nvPicPr>
          <p:cNvPr id="17" name="Picture 16" descr="Woman in cap and glasses smiling with a whiteboard behind her. ">
            <a:extLst>
              <a:ext uri="{FF2B5EF4-FFF2-40B4-BE49-F238E27FC236}">
                <a16:creationId xmlns:a16="http://schemas.microsoft.com/office/drawing/2014/main" id="{55DC3711-0919-57CD-76BB-DAA16E1351AF}"/>
              </a:ext>
            </a:extLst>
          </p:cNvPr>
          <p:cNvPicPr>
            <a:picLocks noChangeAspect="1"/>
          </p:cNvPicPr>
          <p:nvPr/>
        </p:nvPicPr>
        <p:blipFill>
          <a:blip r:embed="rId3"/>
          <a:stretch>
            <a:fillRect/>
          </a:stretch>
        </p:blipFill>
        <p:spPr>
          <a:xfrm>
            <a:off x="6371685" y="1717834"/>
            <a:ext cx="3144903" cy="4122593"/>
          </a:xfrm>
          <a:prstGeom prst="rect">
            <a:avLst/>
          </a:prstGeom>
        </p:spPr>
      </p:pic>
      <p:sp>
        <p:nvSpPr>
          <p:cNvPr id="22" name="Oval 21">
            <a:extLst>
              <a:ext uri="{FF2B5EF4-FFF2-40B4-BE49-F238E27FC236}">
                <a16:creationId xmlns:a16="http://schemas.microsoft.com/office/drawing/2014/main" id="{835F867E-A463-7144-D8F4-CBD242DABE5B}"/>
              </a:ext>
              <a:ext uri="{C183D7F6-B498-43B3-948B-1728B52AA6E4}">
                <adec:decorative xmlns:adec="http://schemas.microsoft.com/office/drawing/2017/decorative" val="1"/>
              </a:ext>
            </a:extLst>
          </p:cNvPr>
          <p:cNvSpPr/>
          <p:nvPr/>
        </p:nvSpPr>
        <p:spPr bwMode="auto">
          <a:xfrm>
            <a:off x="5409294" y="826816"/>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117865"/>
              </a:solidFill>
              <a:effectLst/>
              <a:uLnTx/>
              <a:uFillTx/>
              <a:latin typeface="Segoe UI"/>
              <a:ea typeface="Segoe UI" pitchFamily="34" charset="0"/>
              <a:cs typeface="Segoe UI" pitchFamily="34" charset="0"/>
            </a:endParaRPr>
          </a:p>
        </p:txBody>
      </p:sp>
      <p:sp>
        <p:nvSpPr>
          <p:cNvPr id="20" name="Business applications" title="Icon of a chart showing three peaks that get higher in succession, a dotted arrow line points forward and up">
            <a:extLst>
              <a:ext uri="{FF2B5EF4-FFF2-40B4-BE49-F238E27FC236}">
                <a16:creationId xmlns:a16="http://schemas.microsoft.com/office/drawing/2014/main" id="{7595CBFD-C50A-235A-42F7-9D4DBB51E994}"/>
              </a:ext>
            </a:extLst>
          </p:cNvPr>
          <p:cNvSpPr>
            <a:spLocks noChangeAspect="1" noEditPoints="1"/>
          </p:cNvSpPr>
          <p:nvPr/>
        </p:nvSpPr>
        <p:spPr bwMode="auto">
          <a:xfrm>
            <a:off x="5626546" y="1070707"/>
            <a:ext cx="483861" cy="397650"/>
          </a:xfrm>
          <a:custGeom>
            <a:avLst/>
            <a:gdLst>
              <a:gd name="T0" fmla="*/ 196 w 449"/>
              <a:gd name="T1" fmla="*/ 369 h 369"/>
              <a:gd name="T2" fmla="*/ 0 w 449"/>
              <a:gd name="T3" fmla="*/ 369 h 369"/>
              <a:gd name="T4" fmla="*/ 99 w 449"/>
              <a:gd name="T5" fmla="*/ 240 h 369"/>
              <a:gd name="T6" fmla="*/ 196 w 449"/>
              <a:gd name="T7" fmla="*/ 369 h 369"/>
              <a:gd name="T8" fmla="*/ 442 w 449"/>
              <a:gd name="T9" fmla="*/ 67 h 369"/>
              <a:gd name="T10" fmla="*/ 229 w 449"/>
              <a:gd name="T11" fmla="*/ 369 h 369"/>
              <a:gd name="T12" fmla="*/ 449 w 449"/>
              <a:gd name="T13" fmla="*/ 369 h 369"/>
              <a:gd name="T14" fmla="*/ 442 w 449"/>
              <a:gd name="T15" fmla="*/ 67 h 369"/>
              <a:gd name="T16" fmla="*/ 240 w 449"/>
              <a:gd name="T17" fmla="*/ 168 h 369"/>
              <a:gd name="T18" fmla="*/ 101 w 449"/>
              <a:gd name="T19" fmla="*/ 369 h 369"/>
              <a:gd name="T20" fmla="*/ 379 w 449"/>
              <a:gd name="T21" fmla="*/ 369 h 369"/>
              <a:gd name="T22" fmla="*/ 240 w 449"/>
              <a:gd name="T23" fmla="*/ 168 h 369"/>
              <a:gd name="T24" fmla="*/ 398 w 449"/>
              <a:gd name="T25" fmla="*/ 48 h 369"/>
              <a:gd name="T26" fmla="*/ 398 w 449"/>
              <a:gd name="T27" fmla="*/ 48 h 369"/>
              <a:gd name="T28" fmla="*/ 371 w 449"/>
              <a:gd name="T29" fmla="*/ 77 h 369"/>
              <a:gd name="T30" fmla="*/ 382 w 449"/>
              <a:gd name="T31" fmla="*/ 65 h 369"/>
              <a:gd name="T32" fmla="*/ 349 w 449"/>
              <a:gd name="T33" fmla="*/ 102 h 369"/>
              <a:gd name="T34" fmla="*/ 360 w 449"/>
              <a:gd name="T35" fmla="*/ 90 h 369"/>
              <a:gd name="T36" fmla="*/ 328 w 449"/>
              <a:gd name="T37" fmla="*/ 126 h 369"/>
              <a:gd name="T38" fmla="*/ 338 w 449"/>
              <a:gd name="T39" fmla="*/ 114 h 369"/>
              <a:gd name="T40" fmla="*/ 305 w 449"/>
              <a:gd name="T41" fmla="*/ 150 h 369"/>
              <a:gd name="T42" fmla="*/ 316 w 449"/>
              <a:gd name="T43" fmla="*/ 138 h 369"/>
              <a:gd name="T44" fmla="*/ 283 w 449"/>
              <a:gd name="T45" fmla="*/ 175 h 369"/>
              <a:gd name="T46" fmla="*/ 294 w 449"/>
              <a:gd name="T47" fmla="*/ 163 h 369"/>
              <a:gd name="T48" fmla="*/ 261 w 449"/>
              <a:gd name="T49" fmla="*/ 199 h 369"/>
              <a:gd name="T50" fmla="*/ 273 w 449"/>
              <a:gd name="T51" fmla="*/ 187 h 369"/>
              <a:gd name="T52" fmla="*/ 239 w 449"/>
              <a:gd name="T53" fmla="*/ 223 h 369"/>
              <a:gd name="T54" fmla="*/ 250 w 449"/>
              <a:gd name="T55" fmla="*/ 211 h 369"/>
              <a:gd name="T56" fmla="*/ 217 w 449"/>
              <a:gd name="T57" fmla="*/ 248 h 369"/>
              <a:gd name="T58" fmla="*/ 229 w 449"/>
              <a:gd name="T59" fmla="*/ 236 h 369"/>
              <a:gd name="T60" fmla="*/ 195 w 449"/>
              <a:gd name="T61" fmla="*/ 273 h 369"/>
              <a:gd name="T62" fmla="*/ 206 w 449"/>
              <a:gd name="T63" fmla="*/ 260 h 369"/>
              <a:gd name="T64" fmla="*/ 174 w 449"/>
              <a:gd name="T65" fmla="*/ 296 h 369"/>
              <a:gd name="T66" fmla="*/ 185 w 449"/>
              <a:gd name="T67" fmla="*/ 284 h 369"/>
              <a:gd name="T68" fmla="*/ 151 w 449"/>
              <a:gd name="T69" fmla="*/ 321 h 369"/>
              <a:gd name="T70" fmla="*/ 162 w 449"/>
              <a:gd name="T71" fmla="*/ 309 h 369"/>
              <a:gd name="T72" fmla="*/ 130 w 449"/>
              <a:gd name="T73" fmla="*/ 346 h 369"/>
              <a:gd name="T74" fmla="*/ 141 w 449"/>
              <a:gd name="T75" fmla="*/ 333 h 369"/>
              <a:gd name="T76" fmla="*/ 107 w 449"/>
              <a:gd name="T77" fmla="*/ 369 h 369"/>
              <a:gd name="T78" fmla="*/ 119 w 449"/>
              <a:gd name="T79" fmla="*/ 358 h 369"/>
              <a:gd name="T80" fmla="*/ 438 w 449"/>
              <a:gd name="T81" fmla="*/ 28 h 369"/>
              <a:gd name="T82" fmla="*/ 438 w 449"/>
              <a:gd name="T83" fmla="*/ 28 h 369"/>
              <a:gd name="T84" fmla="*/ 444 w 449"/>
              <a:gd name="T85" fmla="*/ 25 h 369"/>
              <a:gd name="T86" fmla="*/ 444 w 449"/>
              <a:gd name="T87" fmla="*/ 0 h 369"/>
              <a:gd name="T88" fmla="*/ 419 w 449"/>
              <a:gd name="T89" fmla="*/ 0 h 369"/>
              <a:gd name="T90" fmla="*/ 444 w 449"/>
              <a:gd name="T91" fmla="*/ 0 h 369"/>
              <a:gd name="T92" fmla="*/ 395 w 449"/>
              <a:gd name="T93" fmla="*/ 5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9" h="369">
                <a:moveTo>
                  <a:pt x="196" y="369"/>
                </a:moveTo>
                <a:lnTo>
                  <a:pt x="0" y="369"/>
                </a:lnTo>
                <a:lnTo>
                  <a:pt x="99" y="240"/>
                </a:lnTo>
                <a:lnTo>
                  <a:pt x="196" y="369"/>
                </a:lnTo>
                <a:moveTo>
                  <a:pt x="442" y="67"/>
                </a:moveTo>
                <a:lnTo>
                  <a:pt x="229" y="369"/>
                </a:lnTo>
                <a:lnTo>
                  <a:pt x="449" y="369"/>
                </a:lnTo>
                <a:lnTo>
                  <a:pt x="442" y="67"/>
                </a:lnTo>
                <a:moveTo>
                  <a:pt x="240" y="168"/>
                </a:moveTo>
                <a:lnTo>
                  <a:pt x="101" y="369"/>
                </a:lnTo>
                <a:lnTo>
                  <a:pt x="379" y="369"/>
                </a:lnTo>
                <a:lnTo>
                  <a:pt x="240" y="168"/>
                </a:lnTo>
                <a:moveTo>
                  <a:pt x="398" y="48"/>
                </a:moveTo>
                <a:lnTo>
                  <a:pt x="398" y="48"/>
                </a:lnTo>
                <a:moveTo>
                  <a:pt x="371" y="77"/>
                </a:moveTo>
                <a:lnTo>
                  <a:pt x="382" y="65"/>
                </a:lnTo>
                <a:moveTo>
                  <a:pt x="349" y="102"/>
                </a:moveTo>
                <a:lnTo>
                  <a:pt x="360" y="90"/>
                </a:lnTo>
                <a:moveTo>
                  <a:pt x="328" y="126"/>
                </a:moveTo>
                <a:lnTo>
                  <a:pt x="338" y="114"/>
                </a:lnTo>
                <a:moveTo>
                  <a:pt x="305" y="150"/>
                </a:moveTo>
                <a:lnTo>
                  <a:pt x="316" y="138"/>
                </a:lnTo>
                <a:moveTo>
                  <a:pt x="283" y="175"/>
                </a:moveTo>
                <a:lnTo>
                  <a:pt x="294" y="163"/>
                </a:lnTo>
                <a:moveTo>
                  <a:pt x="261" y="199"/>
                </a:moveTo>
                <a:lnTo>
                  <a:pt x="273" y="187"/>
                </a:lnTo>
                <a:moveTo>
                  <a:pt x="239" y="223"/>
                </a:moveTo>
                <a:lnTo>
                  <a:pt x="250" y="211"/>
                </a:lnTo>
                <a:moveTo>
                  <a:pt x="217" y="248"/>
                </a:moveTo>
                <a:lnTo>
                  <a:pt x="229" y="236"/>
                </a:lnTo>
                <a:moveTo>
                  <a:pt x="195" y="273"/>
                </a:moveTo>
                <a:lnTo>
                  <a:pt x="206" y="260"/>
                </a:lnTo>
                <a:moveTo>
                  <a:pt x="174" y="296"/>
                </a:moveTo>
                <a:lnTo>
                  <a:pt x="185" y="284"/>
                </a:lnTo>
                <a:moveTo>
                  <a:pt x="151" y="321"/>
                </a:moveTo>
                <a:lnTo>
                  <a:pt x="162" y="309"/>
                </a:lnTo>
                <a:moveTo>
                  <a:pt x="130" y="346"/>
                </a:moveTo>
                <a:lnTo>
                  <a:pt x="141" y="333"/>
                </a:lnTo>
                <a:moveTo>
                  <a:pt x="107" y="369"/>
                </a:moveTo>
                <a:lnTo>
                  <a:pt x="119" y="358"/>
                </a:lnTo>
                <a:moveTo>
                  <a:pt x="438" y="28"/>
                </a:moveTo>
                <a:lnTo>
                  <a:pt x="438" y="28"/>
                </a:lnTo>
                <a:moveTo>
                  <a:pt x="444" y="25"/>
                </a:moveTo>
                <a:lnTo>
                  <a:pt x="444" y="0"/>
                </a:lnTo>
                <a:lnTo>
                  <a:pt x="419" y="0"/>
                </a:lnTo>
                <a:moveTo>
                  <a:pt x="444" y="0"/>
                </a:moveTo>
                <a:lnTo>
                  <a:pt x="395" y="50"/>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 name="Rounded Rectangle 12">
            <a:extLst>
              <a:ext uri="{FF2B5EF4-FFF2-40B4-BE49-F238E27FC236}">
                <a16:creationId xmlns:a16="http://schemas.microsoft.com/office/drawing/2014/main" id="{349AA9C2-9686-7CDB-A8D1-CB95E6459F5C}"/>
              </a:ext>
            </a:extLst>
          </p:cNvPr>
          <p:cNvSpPr/>
          <p:nvPr/>
        </p:nvSpPr>
        <p:spPr bwMode="auto">
          <a:xfrm>
            <a:off x="3761458" y="1921255"/>
            <a:ext cx="3144903" cy="1602084"/>
          </a:xfrm>
          <a:prstGeom prst="roundRect">
            <a:avLst/>
          </a:prstGeom>
          <a:solidFill>
            <a:schemeClr val="tx1">
              <a:alpha val="94098"/>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Segoe UI" panose="020B0502040204020203" pitchFamily="34" charset="0"/>
                <a:ea typeface="Yu Mincho" panose="02020400000000000000" pitchFamily="18" charset="-128"/>
                <a:cs typeface="+mn-cs"/>
              </a:rPr>
              <a:t>Scaling data and analytics across the organization while reducing costs and optimizing existing data and management</a:t>
            </a:r>
            <a:r>
              <a:rPr kumimoji="0" lang="en-US" sz="1600" b="1" i="0" u="none" strike="noStrike" kern="1200" cap="none" spc="0" normalizeH="0" baseline="0" noProof="0">
                <a:ln>
                  <a:noFill/>
                </a:ln>
                <a:solidFill>
                  <a:srgbClr val="737373">
                    <a:lumMod val="75000"/>
                  </a:srgbClr>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1600" b="1" i="0" u="none" strike="noStrike" kern="1200" cap="none" spc="0" normalizeH="0" baseline="0" noProof="0">
                <a:ln>
                  <a:noFill/>
                </a:ln>
                <a:solidFill>
                  <a:srgbClr val="737373">
                    <a:lumMod val="75000"/>
                  </a:srgbClr>
                </a:solidFill>
                <a:effectLst/>
                <a:uLnTx/>
                <a:uFillTx/>
                <a:latin typeface="Segoe UI"/>
                <a:ea typeface="+mn-ea"/>
                <a:cs typeface="+mn-cs"/>
              </a:rPr>
              <a:t> </a:t>
            </a:r>
            <a:r>
              <a:rPr kumimoji="0" lang="en-US" sz="1600" b="1" i="0" u="none" strike="noStrike" kern="1200" cap="none" spc="0" normalizeH="0" baseline="0" noProof="0">
                <a:ln>
                  <a:noFill/>
                </a:ln>
                <a:solidFill>
                  <a:srgbClr val="737373">
                    <a:lumMod val="75000"/>
                  </a:srgbClr>
                </a:solidFill>
                <a:effectLst/>
                <a:uLnTx/>
                <a:uFillTx/>
                <a:latin typeface="Calibri" panose="020F0502020204030204" pitchFamily="34" charset="0"/>
                <a:ea typeface="Calibri" panose="020F0502020204030204" pitchFamily="34" charset="0"/>
                <a:cs typeface="Arial" panose="020B0604020202020204" pitchFamily="34" charset="0"/>
              </a:rPr>
              <a:t> </a:t>
            </a:r>
          </a:p>
        </p:txBody>
      </p:sp>
      <p:sp>
        <p:nvSpPr>
          <p:cNvPr id="25" name="Oval 24">
            <a:extLst>
              <a:ext uri="{FF2B5EF4-FFF2-40B4-BE49-F238E27FC236}">
                <a16:creationId xmlns:a16="http://schemas.microsoft.com/office/drawing/2014/main" id="{BADD0F83-E027-4665-A9E6-46386B2E8941}"/>
              </a:ext>
              <a:ext uri="{C183D7F6-B498-43B3-948B-1728B52AA6E4}">
                <adec:decorative xmlns:adec="http://schemas.microsoft.com/office/drawing/2017/decorative" val="1"/>
              </a:ext>
            </a:extLst>
          </p:cNvPr>
          <p:cNvSpPr/>
          <p:nvPr/>
        </p:nvSpPr>
        <p:spPr bwMode="auto">
          <a:xfrm>
            <a:off x="4854722" y="3901989"/>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err="1">
              <a:ln>
                <a:noFill/>
              </a:ln>
              <a:solidFill>
                <a:srgbClr val="117865"/>
              </a:solidFill>
              <a:effectLst/>
              <a:uLnTx/>
              <a:uFillTx/>
              <a:latin typeface="Segoe UI"/>
              <a:ea typeface="Segoe UI" pitchFamily="34" charset="0"/>
              <a:cs typeface="Segoe UI" pitchFamily="34" charset="0"/>
            </a:endParaRPr>
          </a:p>
        </p:txBody>
      </p:sp>
      <p:sp>
        <p:nvSpPr>
          <p:cNvPr id="21" name="Modern_workplace" title="Icon of three people connected by a dotted line">
            <a:extLst>
              <a:ext uri="{FF2B5EF4-FFF2-40B4-BE49-F238E27FC236}">
                <a16:creationId xmlns:a16="http://schemas.microsoft.com/office/drawing/2014/main" id="{ED5E4B06-661E-B96F-DA87-621EF59BA8C3}"/>
              </a:ext>
            </a:extLst>
          </p:cNvPr>
          <p:cNvSpPr>
            <a:spLocks noChangeAspect="1" noEditPoints="1"/>
          </p:cNvSpPr>
          <p:nvPr/>
        </p:nvSpPr>
        <p:spPr bwMode="auto">
          <a:xfrm>
            <a:off x="5076282" y="4141137"/>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Rounded Rectangle 10">
            <a:extLst>
              <a:ext uri="{FF2B5EF4-FFF2-40B4-BE49-F238E27FC236}">
                <a16:creationId xmlns:a16="http://schemas.microsoft.com/office/drawing/2014/main" id="{3177204A-63A2-B10A-F3BA-39E8F2042E24}"/>
              </a:ext>
            </a:extLst>
          </p:cNvPr>
          <p:cNvSpPr/>
          <p:nvPr/>
        </p:nvSpPr>
        <p:spPr bwMode="auto">
          <a:xfrm>
            <a:off x="3128829" y="5097168"/>
            <a:ext cx="3777532" cy="932584"/>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Segoe UI" panose="020B0502040204020203" pitchFamily="34" charset="0"/>
                <a:ea typeface="Yu Mincho" panose="02020400000000000000" pitchFamily="18" charset="-128"/>
                <a:cs typeface="+mn-cs"/>
              </a:rPr>
              <a:t>Making data more accessible to technical and non-technical users in a governed and secure way</a:t>
            </a:r>
          </a:p>
        </p:txBody>
      </p:sp>
      <p:sp>
        <p:nvSpPr>
          <p:cNvPr id="30" name="Oval 29">
            <a:extLst>
              <a:ext uri="{FF2B5EF4-FFF2-40B4-BE49-F238E27FC236}">
                <a16:creationId xmlns:a16="http://schemas.microsoft.com/office/drawing/2014/main" id="{722B6AC0-F8ED-51C1-B30D-982C5CBF40D9}"/>
              </a:ext>
              <a:ext uri="{C183D7F6-B498-43B3-948B-1728B52AA6E4}">
                <adec:decorative xmlns:adec="http://schemas.microsoft.com/office/drawing/2017/decorative" val="1"/>
              </a:ext>
            </a:extLst>
          </p:cNvPr>
          <p:cNvSpPr/>
          <p:nvPr/>
        </p:nvSpPr>
        <p:spPr bwMode="auto">
          <a:xfrm>
            <a:off x="9998941" y="2716407"/>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117865"/>
              </a:solidFill>
              <a:effectLst/>
              <a:uLnTx/>
              <a:uFillTx/>
              <a:latin typeface="Segoe UI"/>
              <a:ea typeface="Segoe UI" pitchFamily="34" charset="0"/>
              <a:cs typeface="Segoe UI" pitchFamily="34" charset="0"/>
            </a:endParaRPr>
          </a:p>
        </p:txBody>
      </p:sp>
      <p:sp>
        <p:nvSpPr>
          <p:cNvPr id="28" name="globe_6" title="Icon of a monitor in front of a sphere made of lines">
            <a:extLst>
              <a:ext uri="{FF2B5EF4-FFF2-40B4-BE49-F238E27FC236}">
                <a16:creationId xmlns:a16="http://schemas.microsoft.com/office/drawing/2014/main" id="{6A93A41B-30BD-888C-0A8D-A8C3FB77644F}"/>
              </a:ext>
            </a:extLst>
          </p:cNvPr>
          <p:cNvSpPr>
            <a:spLocks noChangeAspect="1" noEditPoints="1"/>
          </p:cNvSpPr>
          <p:nvPr/>
        </p:nvSpPr>
        <p:spPr bwMode="auto">
          <a:xfrm>
            <a:off x="10299709" y="3012715"/>
            <a:ext cx="341432" cy="365760"/>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Rounded Rectangle 2">
            <a:extLst>
              <a:ext uri="{FF2B5EF4-FFF2-40B4-BE49-F238E27FC236}">
                <a16:creationId xmlns:a16="http://schemas.microsoft.com/office/drawing/2014/main" id="{4F2025BA-DA2F-B532-FFE2-8E44B25BC73D}"/>
              </a:ext>
            </a:extLst>
          </p:cNvPr>
          <p:cNvSpPr/>
          <p:nvPr/>
        </p:nvSpPr>
        <p:spPr bwMode="auto">
          <a:xfrm>
            <a:off x="9040541" y="1235335"/>
            <a:ext cx="2875177" cy="1286715"/>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Segoe UI" panose="020B0502040204020203" pitchFamily="34" charset="0"/>
                <a:ea typeface="Yu Mincho" panose="02020400000000000000" pitchFamily="18" charset="-128"/>
                <a:cs typeface="+mn-cs"/>
              </a:rPr>
              <a:t>Growing BI adoption to drive a data-driven organization across LOBs and teams</a:t>
            </a:r>
          </a:p>
        </p:txBody>
      </p:sp>
      <p:sp>
        <p:nvSpPr>
          <p:cNvPr id="12" name="Rounded Rectangle 11">
            <a:extLst>
              <a:ext uri="{FF2B5EF4-FFF2-40B4-BE49-F238E27FC236}">
                <a16:creationId xmlns:a16="http://schemas.microsoft.com/office/drawing/2014/main" id="{FDF45F3E-75A2-CDC7-4E0D-B67E60CDCA96}"/>
              </a:ext>
            </a:extLst>
          </p:cNvPr>
          <p:cNvSpPr/>
          <p:nvPr/>
        </p:nvSpPr>
        <p:spPr bwMode="auto">
          <a:xfrm>
            <a:off x="9043868" y="3794982"/>
            <a:ext cx="2875177" cy="1017594"/>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base"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Segoe UI" panose="020B0502040204020203" pitchFamily="34" charset="0"/>
                <a:ea typeface="Yu Mincho" panose="02020400000000000000" pitchFamily="18" charset="-128"/>
                <a:cs typeface="+mn-cs"/>
              </a:rPr>
              <a:t>Breaking down data siloes across the organization into a unified source of truth</a:t>
            </a:r>
          </a:p>
        </p:txBody>
      </p:sp>
      <p:sp>
        <p:nvSpPr>
          <p:cNvPr id="4" name="Rounded Rectangle 10">
            <a:extLst>
              <a:ext uri="{FF2B5EF4-FFF2-40B4-BE49-F238E27FC236}">
                <a16:creationId xmlns:a16="http://schemas.microsoft.com/office/drawing/2014/main" id="{FCB0055C-8DF7-7852-0B76-2DD20A595C4A}"/>
              </a:ext>
            </a:extLst>
          </p:cNvPr>
          <p:cNvSpPr/>
          <p:nvPr/>
        </p:nvSpPr>
        <p:spPr bwMode="auto">
          <a:xfrm>
            <a:off x="6734316" y="360604"/>
            <a:ext cx="4060721" cy="643004"/>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Segoe UI" panose="020B0502040204020203" pitchFamily="34" charset="0"/>
                <a:ea typeface="Yu Mincho" panose="02020400000000000000" pitchFamily="18" charset="-128"/>
                <a:cs typeface="+mn-cs"/>
              </a:rPr>
              <a:t>Limited scalability of legacy solutions as data demand rises exponentially</a:t>
            </a:r>
          </a:p>
        </p:txBody>
      </p:sp>
      <p:sp>
        <p:nvSpPr>
          <p:cNvPr id="5" name="Rounded Rectangle 11">
            <a:extLst>
              <a:ext uri="{FF2B5EF4-FFF2-40B4-BE49-F238E27FC236}">
                <a16:creationId xmlns:a16="http://schemas.microsoft.com/office/drawing/2014/main" id="{0D0F6FC9-3270-E371-D25B-58CADA35379B}"/>
              </a:ext>
            </a:extLst>
          </p:cNvPr>
          <p:cNvSpPr/>
          <p:nvPr/>
        </p:nvSpPr>
        <p:spPr bwMode="auto">
          <a:xfrm>
            <a:off x="8011335" y="5103110"/>
            <a:ext cx="3079537" cy="1055636"/>
          </a:xfrm>
          <a:prstGeom prst="roundRect">
            <a:avLst/>
          </a:prstGeom>
          <a:solidFill>
            <a:schemeClr val="tx1">
              <a:alpha val="94000"/>
            </a:schemeClr>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600" b="1" i="0" u="none" strike="noStrike" kern="1200" cap="none" spc="0" normalizeH="0" baseline="0" noProof="0">
                <a:ln>
                  <a:noFill/>
                </a:ln>
                <a:solidFill>
                  <a:srgbClr val="737373">
                    <a:lumMod val="75000"/>
                  </a:srgbClr>
                </a:solidFill>
                <a:effectLst/>
                <a:uLnTx/>
                <a:uFillTx/>
                <a:latin typeface="Segoe UI" panose="020B0502040204020203" pitchFamily="34" charset="0"/>
                <a:ea typeface="Yu Mincho" panose="02020400000000000000" pitchFamily="18" charset="-128"/>
                <a:cs typeface="+mn-cs"/>
              </a:rPr>
              <a:t>Delivering on the promise of analytics with limited resources</a:t>
            </a:r>
          </a:p>
        </p:txBody>
      </p:sp>
    </p:spTree>
    <p:extLst>
      <p:ext uri="{BB962C8B-B14F-4D97-AF65-F5344CB8AC3E}">
        <p14:creationId xmlns:p14="http://schemas.microsoft.com/office/powerpoint/2010/main" val="27734295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ED77-6ED7-4985-B950-D6FD2EE34BA4}"/>
              </a:ext>
            </a:extLst>
          </p:cNvPr>
          <p:cNvSpPr>
            <a:spLocks noGrp="1"/>
          </p:cNvSpPr>
          <p:nvPr>
            <p:ph type="title"/>
          </p:nvPr>
        </p:nvSpPr>
        <p:spPr>
          <a:xfrm>
            <a:off x="588263" y="457200"/>
            <a:ext cx="11018520" cy="553998"/>
          </a:xfrm>
        </p:spPr>
        <p:txBody>
          <a:bodyPr anchor="t">
            <a:normAutofit/>
          </a:bodyPr>
          <a:lstStyle/>
          <a:p>
            <a:r>
              <a:rPr lang="en-US"/>
              <a:t>Why leverage Delta Lake?</a:t>
            </a:r>
          </a:p>
        </p:txBody>
      </p:sp>
      <p:sp>
        <p:nvSpPr>
          <p:cNvPr id="3" name="Content Placeholder 2">
            <a:extLst>
              <a:ext uri="{FF2B5EF4-FFF2-40B4-BE49-F238E27FC236}">
                <a16:creationId xmlns:a16="http://schemas.microsoft.com/office/drawing/2014/main" id="{F791682C-1FD1-4604-8A1F-AAEE05E06D64}"/>
              </a:ext>
            </a:extLst>
          </p:cNvPr>
          <p:cNvSpPr>
            <a:spLocks noGrp="1"/>
          </p:cNvSpPr>
          <p:nvPr>
            <p:ph sz="quarter" idx="10"/>
          </p:nvPr>
        </p:nvSpPr>
        <p:spPr>
          <a:xfrm>
            <a:off x="584200" y="1435100"/>
            <a:ext cx="5414169" cy="4051300"/>
          </a:xfrm>
        </p:spPr>
        <p:txBody>
          <a:bodyPr wrap="square">
            <a:normAutofit/>
          </a:bodyPr>
          <a:lstStyle/>
          <a:p>
            <a:pPr marL="0" indent="0">
              <a:lnSpc>
                <a:spcPct val="90000"/>
              </a:lnSpc>
              <a:buNone/>
            </a:pPr>
            <a:endParaRPr lang="en-US" sz="1300"/>
          </a:p>
          <a:p>
            <a:pPr>
              <a:lnSpc>
                <a:spcPct val="90000"/>
              </a:lnSpc>
            </a:pPr>
            <a:r>
              <a:rPr lang="en-US" sz="1300"/>
              <a:t>Merger of Parquet with transaction logs</a:t>
            </a:r>
          </a:p>
          <a:p>
            <a:pPr lvl="1">
              <a:lnSpc>
                <a:spcPct val="90000"/>
              </a:lnSpc>
            </a:pPr>
            <a:r>
              <a:rPr lang="en-US" sz="1300"/>
              <a:t>RDMS features on flat files</a:t>
            </a:r>
          </a:p>
          <a:p>
            <a:pPr lvl="2">
              <a:lnSpc>
                <a:spcPct val="90000"/>
              </a:lnSpc>
            </a:pPr>
            <a:r>
              <a:rPr lang="en-US" sz="1300"/>
              <a:t>Schema enforcement</a:t>
            </a:r>
          </a:p>
          <a:p>
            <a:pPr lvl="2">
              <a:lnSpc>
                <a:spcPct val="90000"/>
              </a:lnSpc>
            </a:pPr>
            <a:r>
              <a:rPr lang="en-US" sz="1300"/>
              <a:t>ACID transactions</a:t>
            </a:r>
          </a:p>
          <a:p>
            <a:pPr lvl="2">
              <a:lnSpc>
                <a:spcPct val="90000"/>
              </a:lnSpc>
            </a:pPr>
            <a:r>
              <a:rPr lang="en-US" sz="1300"/>
              <a:t>Time Travel</a:t>
            </a:r>
          </a:p>
          <a:p>
            <a:pPr lvl="2">
              <a:lnSpc>
                <a:spcPct val="90000"/>
              </a:lnSpc>
            </a:pPr>
            <a:r>
              <a:rPr lang="en-US" sz="1300"/>
              <a:t>ANSI SQL</a:t>
            </a:r>
          </a:p>
          <a:p>
            <a:pPr>
              <a:lnSpc>
                <a:spcPct val="90000"/>
              </a:lnSpc>
            </a:pPr>
            <a:r>
              <a:rPr lang="en-US" sz="1300"/>
              <a:t>Less duplication of effort</a:t>
            </a:r>
          </a:p>
          <a:p>
            <a:pPr>
              <a:lnSpc>
                <a:spcPct val="90000"/>
              </a:lnSpc>
            </a:pPr>
            <a:r>
              <a:rPr lang="en-US" sz="1300"/>
              <a:t>Decrease development speeds</a:t>
            </a:r>
          </a:p>
          <a:p>
            <a:pPr>
              <a:lnSpc>
                <a:spcPct val="90000"/>
              </a:lnSpc>
            </a:pPr>
            <a:r>
              <a:rPr lang="en-US" sz="1300"/>
              <a:t>Unlimited Scale</a:t>
            </a:r>
          </a:p>
          <a:p>
            <a:pPr>
              <a:lnSpc>
                <a:spcPct val="90000"/>
              </a:lnSpc>
            </a:pPr>
            <a:r>
              <a:rPr lang="en-US" sz="1300"/>
              <a:t>Auto scale is in Databricks’ DNA</a:t>
            </a:r>
          </a:p>
          <a:p>
            <a:pPr lvl="1">
              <a:lnSpc>
                <a:spcPct val="90000"/>
              </a:lnSpc>
            </a:pPr>
            <a:r>
              <a:rPr lang="en-US" sz="1300"/>
              <a:t>Many levers to exactly fit your size</a:t>
            </a:r>
          </a:p>
          <a:p>
            <a:pPr lvl="1">
              <a:lnSpc>
                <a:spcPct val="90000"/>
              </a:lnSpc>
            </a:pPr>
            <a:r>
              <a:rPr lang="en-US" sz="1300"/>
              <a:t>Acquire resources just when you need them</a:t>
            </a:r>
          </a:p>
          <a:p>
            <a:pPr lvl="1">
              <a:lnSpc>
                <a:spcPct val="90000"/>
              </a:lnSpc>
            </a:pPr>
            <a:r>
              <a:rPr lang="en-US" sz="1300"/>
              <a:t>Release resources when you don’t</a:t>
            </a:r>
          </a:p>
          <a:p>
            <a:pPr>
              <a:lnSpc>
                <a:spcPct val="90000"/>
              </a:lnSpc>
            </a:pPr>
            <a:r>
              <a:rPr lang="en-US" sz="1300"/>
              <a:t>Spark is extremely powerful from a transformation perspective</a:t>
            </a:r>
          </a:p>
          <a:p>
            <a:pPr>
              <a:lnSpc>
                <a:spcPct val="90000"/>
              </a:lnSpc>
            </a:pPr>
            <a:r>
              <a:rPr lang="en-US" sz="1300"/>
              <a:t>Native ODBC/JDBC connectors available</a:t>
            </a:r>
          </a:p>
          <a:p>
            <a:pPr>
              <a:lnSpc>
                <a:spcPct val="90000"/>
              </a:lnSpc>
            </a:pPr>
            <a:endParaRPr lang="en-US" sz="1300"/>
          </a:p>
          <a:p>
            <a:pPr>
              <a:lnSpc>
                <a:spcPct val="90000"/>
              </a:lnSpc>
            </a:pPr>
            <a:endParaRPr lang="en-US" sz="1300"/>
          </a:p>
        </p:txBody>
      </p:sp>
      <p:pic>
        <p:nvPicPr>
          <p:cNvPr id="5" name="Picture 4" descr="A diagram of a process&#10;&#10;Description automatically generated">
            <a:extLst>
              <a:ext uri="{FF2B5EF4-FFF2-40B4-BE49-F238E27FC236}">
                <a16:creationId xmlns:a16="http://schemas.microsoft.com/office/drawing/2014/main" id="{DD21C56B-07E1-F770-DCE9-95972A6CAAE4}"/>
              </a:ext>
            </a:extLst>
          </p:cNvPr>
          <p:cNvPicPr>
            <a:picLocks noChangeAspect="1"/>
          </p:cNvPicPr>
          <p:nvPr/>
        </p:nvPicPr>
        <p:blipFill>
          <a:blip r:embed="rId2"/>
          <a:stretch>
            <a:fillRect/>
          </a:stretch>
        </p:blipFill>
        <p:spPr>
          <a:xfrm>
            <a:off x="6188869" y="1755287"/>
            <a:ext cx="5414169" cy="3410926"/>
          </a:xfrm>
          <a:prstGeom prst="rect">
            <a:avLst/>
          </a:prstGeom>
          <a:noFill/>
        </p:spPr>
      </p:pic>
    </p:spTree>
    <p:extLst>
      <p:ext uri="{BB962C8B-B14F-4D97-AF65-F5344CB8AC3E}">
        <p14:creationId xmlns:p14="http://schemas.microsoft.com/office/powerpoint/2010/main" val="258094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CAFB0-A3B7-4D4F-89D3-DF7F95279D3E}"/>
              </a:ext>
            </a:extLst>
          </p:cNvPr>
          <p:cNvSpPr>
            <a:spLocks noGrp="1"/>
          </p:cNvSpPr>
          <p:nvPr>
            <p:ph type="title"/>
          </p:nvPr>
        </p:nvSpPr>
        <p:spPr>
          <a:xfrm>
            <a:off x="804672" y="457200"/>
            <a:ext cx="10579608" cy="719750"/>
          </a:xfrm>
        </p:spPr>
        <p:txBody>
          <a:bodyPr>
            <a:normAutofit/>
          </a:bodyPr>
          <a:lstStyle/>
          <a:p>
            <a:r>
              <a:rPr lang="en-US" sz="4000" dirty="0">
                <a:solidFill>
                  <a:srgbClr val="42766C"/>
                </a:solidFill>
              </a:rPr>
              <a:t>Medallion Architecture – multiple data layers</a:t>
            </a:r>
          </a:p>
        </p:txBody>
      </p:sp>
      <p:graphicFrame>
        <p:nvGraphicFramePr>
          <p:cNvPr id="4" name="Table 4">
            <a:extLst>
              <a:ext uri="{FF2B5EF4-FFF2-40B4-BE49-F238E27FC236}">
                <a16:creationId xmlns:a16="http://schemas.microsoft.com/office/drawing/2014/main" id="{8F80CF7A-8207-4DFF-B598-68BC1762F47A}"/>
              </a:ext>
            </a:extLst>
          </p:cNvPr>
          <p:cNvGraphicFramePr>
            <a:graphicFrameLocks noGrp="1"/>
          </p:cNvGraphicFramePr>
          <p:nvPr>
            <p:ph idx="1"/>
            <p:extLst>
              <p:ext uri="{D42A27DB-BD31-4B8C-83A1-F6EECF244321}">
                <p14:modId xmlns:p14="http://schemas.microsoft.com/office/powerpoint/2010/main" val="1525513828"/>
              </p:ext>
            </p:extLst>
          </p:nvPr>
        </p:nvGraphicFramePr>
        <p:xfrm>
          <a:off x="936732" y="1450604"/>
          <a:ext cx="10119362" cy="3389421"/>
        </p:xfrm>
        <a:graphic>
          <a:graphicData uri="http://schemas.openxmlformats.org/drawingml/2006/table">
            <a:tbl>
              <a:tblPr firstRow="1" bandRow="1">
                <a:tableStyleId>{17292A2E-F333-43FB-9621-5CBBE7FDCDCB}</a:tableStyleId>
              </a:tblPr>
              <a:tblGrid>
                <a:gridCol w="1934269">
                  <a:extLst>
                    <a:ext uri="{9D8B030D-6E8A-4147-A177-3AD203B41FA5}">
                      <a16:colId xmlns:a16="http://schemas.microsoft.com/office/drawing/2014/main" val="1277862429"/>
                    </a:ext>
                  </a:extLst>
                </a:gridCol>
                <a:gridCol w="2038416">
                  <a:extLst>
                    <a:ext uri="{9D8B030D-6E8A-4147-A177-3AD203B41FA5}">
                      <a16:colId xmlns:a16="http://schemas.microsoft.com/office/drawing/2014/main" val="1433882696"/>
                    </a:ext>
                  </a:extLst>
                </a:gridCol>
                <a:gridCol w="2069768">
                  <a:extLst>
                    <a:ext uri="{9D8B030D-6E8A-4147-A177-3AD203B41FA5}">
                      <a16:colId xmlns:a16="http://schemas.microsoft.com/office/drawing/2014/main" val="3394902755"/>
                    </a:ext>
                  </a:extLst>
                </a:gridCol>
                <a:gridCol w="2058929">
                  <a:extLst>
                    <a:ext uri="{9D8B030D-6E8A-4147-A177-3AD203B41FA5}">
                      <a16:colId xmlns:a16="http://schemas.microsoft.com/office/drawing/2014/main" val="4096167802"/>
                    </a:ext>
                  </a:extLst>
                </a:gridCol>
                <a:gridCol w="2017980">
                  <a:extLst>
                    <a:ext uri="{9D8B030D-6E8A-4147-A177-3AD203B41FA5}">
                      <a16:colId xmlns:a16="http://schemas.microsoft.com/office/drawing/2014/main" val="2198594110"/>
                    </a:ext>
                  </a:extLst>
                </a:gridCol>
              </a:tblGrid>
              <a:tr h="861289">
                <a:tc>
                  <a:txBody>
                    <a:bodyPr/>
                    <a:lstStyle/>
                    <a:p>
                      <a:pPr algn="ctr"/>
                      <a:endParaRPr lang="en-US" sz="4000" b="1" dirty="0"/>
                    </a:p>
                  </a:txBody>
                  <a:tcPr marL="203608" marR="203608" marT="101803" marB="101803"/>
                </a:tc>
                <a:tc>
                  <a:txBody>
                    <a:bodyPr/>
                    <a:lstStyle/>
                    <a:p>
                      <a:pPr algn="ctr"/>
                      <a:r>
                        <a:rPr lang="en-US" sz="4000" dirty="0"/>
                        <a:t>Raw</a:t>
                      </a:r>
                    </a:p>
                  </a:txBody>
                  <a:tcPr marL="203608" marR="203608" marT="101803" marB="101803"/>
                </a:tc>
                <a:tc>
                  <a:txBody>
                    <a:bodyPr/>
                    <a:lstStyle/>
                    <a:p>
                      <a:pPr algn="ctr"/>
                      <a:r>
                        <a:rPr lang="en-US" sz="4000" dirty="0"/>
                        <a:t>Bronze</a:t>
                      </a:r>
                    </a:p>
                  </a:txBody>
                  <a:tcPr marL="203608" marR="203608" marT="101803" marB="101803"/>
                </a:tc>
                <a:tc>
                  <a:txBody>
                    <a:bodyPr/>
                    <a:lstStyle/>
                    <a:p>
                      <a:pPr algn="ctr"/>
                      <a:r>
                        <a:rPr lang="en-US" sz="4000"/>
                        <a:t>Silver</a:t>
                      </a:r>
                    </a:p>
                  </a:txBody>
                  <a:tcPr marL="203608" marR="203608" marT="101803" marB="101803"/>
                </a:tc>
                <a:tc>
                  <a:txBody>
                    <a:bodyPr/>
                    <a:lstStyle/>
                    <a:p>
                      <a:pPr algn="ctr"/>
                      <a:r>
                        <a:rPr lang="en-US" sz="4000" dirty="0"/>
                        <a:t>Gold</a:t>
                      </a:r>
                    </a:p>
                  </a:txBody>
                  <a:tcPr marL="203608" marR="203608" marT="101803" marB="101803"/>
                </a:tc>
                <a:extLst>
                  <a:ext uri="{0D108BD9-81ED-4DB2-BD59-A6C34878D82A}">
                    <a16:rowId xmlns:a16="http://schemas.microsoft.com/office/drawing/2014/main" val="1518206277"/>
                  </a:ext>
                </a:extLst>
              </a:tr>
              <a:tr h="694082">
                <a:tc>
                  <a:txBody>
                    <a:bodyPr/>
                    <a:lstStyle/>
                    <a:p>
                      <a:pPr algn="ctr"/>
                      <a:r>
                        <a:rPr lang="en-US" sz="1500" b="1"/>
                        <a:t>Who uses it?</a:t>
                      </a:r>
                    </a:p>
                  </a:txBody>
                  <a:tcPr marL="203608" marR="203608" marT="101803" marB="101803"/>
                </a:tc>
                <a:tc>
                  <a:txBody>
                    <a:bodyPr/>
                    <a:lstStyle/>
                    <a:p>
                      <a:pPr algn="ctr"/>
                      <a:r>
                        <a:rPr lang="en-US" sz="1500"/>
                        <a:t>Automated Processes</a:t>
                      </a:r>
                    </a:p>
                  </a:txBody>
                  <a:tcPr marL="203608" marR="203608" marT="101803" marB="101803"/>
                </a:tc>
                <a:tc>
                  <a:txBody>
                    <a:bodyPr/>
                    <a:lstStyle/>
                    <a:p>
                      <a:pPr algn="ctr"/>
                      <a:r>
                        <a:rPr lang="en-US" sz="1500"/>
                        <a:t>Data engineers</a:t>
                      </a:r>
                    </a:p>
                  </a:txBody>
                  <a:tcPr marL="203608" marR="203608" marT="101803" marB="101803"/>
                </a:tc>
                <a:tc>
                  <a:txBody>
                    <a:bodyPr/>
                    <a:lstStyle/>
                    <a:p>
                      <a:pPr algn="ctr"/>
                      <a:r>
                        <a:rPr lang="en-US" sz="1500"/>
                        <a:t>BI/Data Scientists</a:t>
                      </a:r>
                    </a:p>
                  </a:txBody>
                  <a:tcPr marL="203608" marR="203608" marT="101803" marB="101803"/>
                </a:tc>
                <a:tc>
                  <a:txBody>
                    <a:bodyPr/>
                    <a:lstStyle/>
                    <a:p>
                      <a:pPr algn="ctr"/>
                      <a:r>
                        <a:rPr lang="en-US" sz="1500"/>
                        <a:t>End consumers</a:t>
                      </a:r>
                    </a:p>
                  </a:txBody>
                  <a:tcPr marL="203608" marR="203608" marT="101803" marB="101803"/>
                </a:tc>
                <a:extLst>
                  <a:ext uri="{0D108BD9-81ED-4DB2-BD59-A6C34878D82A}">
                    <a16:rowId xmlns:a16="http://schemas.microsoft.com/office/drawing/2014/main" val="2609148268"/>
                  </a:ext>
                </a:extLst>
              </a:tr>
              <a:tr h="1139968">
                <a:tc>
                  <a:txBody>
                    <a:bodyPr/>
                    <a:lstStyle/>
                    <a:p>
                      <a:pPr algn="ctr"/>
                      <a:r>
                        <a:rPr lang="en-US" sz="1500" b="1"/>
                        <a:t>What?</a:t>
                      </a:r>
                    </a:p>
                  </a:txBody>
                  <a:tcPr marL="203608" marR="203608" marT="101803" marB="101803"/>
                </a:tc>
                <a:tc>
                  <a:txBody>
                    <a:bodyPr/>
                    <a:lstStyle/>
                    <a:p>
                      <a:pPr algn="ctr"/>
                      <a:r>
                        <a:rPr lang="en-US" sz="1500"/>
                        <a:t>1:1 copy of the data from the source system</a:t>
                      </a:r>
                    </a:p>
                  </a:txBody>
                  <a:tcPr marL="203608" marR="203608" marT="101803" marB="101803"/>
                </a:tc>
                <a:tc>
                  <a:txBody>
                    <a:bodyPr/>
                    <a:lstStyle/>
                    <a:p>
                      <a:pPr algn="ctr"/>
                      <a:r>
                        <a:rPr lang="en-US" sz="1500"/>
                        <a:t>Uncleaned raw data saved in delta format</a:t>
                      </a:r>
                    </a:p>
                  </a:txBody>
                  <a:tcPr marL="203608" marR="203608" marT="101803" marB="101803"/>
                </a:tc>
                <a:tc>
                  <a:txBody>
                    <a:bodyPr/>
                    <a:lstStyle/>
                    <a:p>
                      <a:pPr algn="ctr"/>
                      <a:r>
                        <a:rPr lang="en-US" sz="1500"/>
                        <a:t>Fix Bronze Schemas, remove errors, explode columns</a:t>
                      </a:r>
                    </a:p>
                  </a:txBody>
                  <a:tcPr marL="203608" marR="203608" marT="101803" marB="101803"/>
                </a:tc>
                <a:tc>
                  <a:txBody>
                    <a:bodyPr/>
                    <a:lstStyle/>
                    <a:p>
                      <a:pPr algn="ctr"/>
                      <a:r>
                        <a:rPr lang="en-US" sz="1500"/>
                        <a:t>Aggregated/ mashed up fact and dimension data</a:t>
                      </a:r>
                    </a:p>
                  </a:txBody>
                  <a:tcPr marL="203608" marR="203608" marT="101803" marB="101803"/>
                </a:tc>
                <a:extLst>
                  <a:ext uri="{0D108BD9-81ED-4DB2-BD59-A6C34878D82A}">
                    <a16:rowId xmlns:a16="http://schemas.microsoft.com/office/drawing/2014/main" val="4263767671"/>
                  </a:ext>
                </a:extLst>
              </a:tr>
              <a:tr h="694082">
                <a:tc>
                  <a:txBody>
                    <a:bodyPr/>
                    <a:lstStyle/>
                    <a:p>
                      <a:pPr algn="ctr"/>
                      <a:r>
                        <a:rPr lang="en-US" sz="1500" b="1"/>
                        <a:t>Why?</a:t>
                      </a:r>
                    </a:p>
                  </a:txBody>
                  <a:tcPr marL="203608" marR="203608" marT="101803" marB="101803"/>
                </a:tc>
                <a:tc>
                  <a:txBody>
                    <a:bodyPr/>
                    <a:lstStyle/>
                    <a:p>
                      <a:pPr algn="ctr"/>
                      <a:r>
                        <a:rPr lang="en-US" sz="1500"/>
                        <a:t>System of record</a:t>
                      </a:r>
                    </a:p>
                  </a:txBody>
                  <a:tcPr marL="203608" marR="203608" marT="101803" marB="101803"/>
                </a:tc>
                <a:tc>
                  <a:txBody>
                    <a:bodyPr/>
                    <a:lstStyle/>
                    <a:p>
                      <a:pPr algn="ctr"/>
                      <a:r>
                        <a:rPr lang="en-US" sz="1500"/>
                        <a:t>Exploration of raw data</a:t>
                      </a:r>
                    </a:p>
                  </a:txBody>
                  <a:tcPr marL="203608" marR="203608" marT="101803" marB="101803"/>
                </a:tc>
                <a:tc>
                  <a:txBody>
                    <a:bodyPr/>
                    <a:lstStyle/>
                    <a:p>
                      <a:pPr algn="ctr"/>
                      <a:r>
                        <a:rPr lang="en-US" sz="1500"/>
                        <a:t>Feature engineering</a:t>
                      </a:r>
                    </a:p>
                  </a:txBody>
                  <a:tcPr marL="203608" marR="203608" marT="101803" marB="101803"/>
                </a:tc>
                <a:tc>
                  <a:txBody>
                    <a:bodyPr/>
                    <a:lstStyle/>
                    <a:p>
                      <a:pPr algn="ctr"/>
                      <a:r>
                        <a:rPr lang="en-US" sz="1500" dirty="0"/>
                        <a:t>Analytics consumption</a:t>
                      </a:r>
                    </a:p>
                  </a:txBody>
                  <a:tcPr marL="203608" marR="203608" marT="101803" marB="101803"/>
                </a:tc>
                <a:extLst>
                  <a:ext uri="{0D108BD9-81ED-4DB2-BD59-A6C34878D82A}">
                    <a16:rowId xmlns:a16="http://schemas.microsoft.com/office/drawing/2014/main" val="1611045001"/>
                  </a:ext>
                </a:extLst>
              </a:tr>
            </a:tbl>
          </a:graphicData>
        </a:graphic>
      </p:graphicFrame>
    </p:spTree>
    <p:extLst>
      <p:ext uri="{BB962C8B-B14F-4D97-AF65-F5344CB8AC3E}">
        <p14:creationId xmlns:p14="http://schemas.microsoft.com/office/powerpoint/2010/main" val="214348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Content Placeholder 19" descr="Diagram&#10;&#10;Description automatically generated">
            <a:extLst>
              <a:ext uri="{FF2B5EF4-FFF2-40B4-BE49-F238E27FC236}">
                <a16:creationId xmlns:a16="http://schemas.microsoft.com/office/drawing/2014/main" id="{D46F2577-8B18-49CB-BCE9-10D261CD5F09}"/>
              </a:ext>
            </a:extLst>
          </p:cNvPr>
          <p:cNvPicPr>
            <a:picLocks noChangeAspect="1"/>
          </p:cNvPicPr>
          <p:nvPr/>
        </p:nvPicPr>
        <p:blipFill rotWithShape="1">
          <a:blip r:embed="rId3">
            <a:extLst>
              <a:ext uri="{28A0092B-C50C-407E-A947-70E740481C1C}">
                <a14:useLocalDpi xmlns:a14="http://schemas.microsoft.com/office/drawing/2010/main" val="0"/>
              </a:ext>
            </a:extLst>
          </a:blip>
          <a:srcRect l="41873" r="44565"/>
          <a:stretch/>
        </p:blipFill>
        <p:spPr>
          <a:xfrm>
            <a:off x="5082208" y="1127553"/>
            <a:ext cx="1548746" cy="5317191"/>
          </a:xfrm>
          <a:prstGeom prst="rect">
            <a:avLst/>
          </a:prstGeom>
        </p:spPr>
      </p:pic>
      <p:pic>
        <p:nvPicPr>
          <p:cNvPr id="38" name="Content Placeholder 19" descr="Diagram&#10;&#10;Description automatically generated">
            <a:extLst>
              <a:ext uri="{FF2B5EF4-FFF2-40B4-BE49-F238E27FC236}">
                <a16:creationId xmlns:a16="http://schemas.microsoft.com/office/drawing/2014/main" id="{715E086A-ED73-45D6-B7E4-8B02DEEA095F}"/>
              </a:ext>
            </a:extLst>
          </p:cNvPr>
          <p:cNvPicPr>
            <a:picLocks noChangeAspect="1"/>
          </p:cNvPicPr>
          <p:nvPr/>
        </p:nvPicPr>
        <p:blipFill rotWithShape="1">
          <a:blip r:embed="rId3">
            <a:extLst>
              <a:ext uri="{28A0092B-C50C-407E-A947-70E740481C1C}">
                <a14:useLocalDpi xmlns:a14="http://schemas.microsoft.com/office/drawing/2010/main" val="0"/>
              </a:ext>
            </a:extLst>
          </a:blip>
          <a:srcRect l="54231" r="31983"/>
          <a:stretch/>
        </p:blipFill>
        <p:spPr>
          <a:xfrm>
            <a:off x="6493564" y="1127553"/>
            <a:ext cx="1574304" cy="5317191"/>
          </a:xfrm>
          <a:prstGeom prst="rect">
            <a:avLst/>
          </a:prstGeom>
        </p:spPr>
      </p:pic>
      <p:pic>
        <p:nvPicPr>
          <p:cNvPr id="39" name="Content Placeholder 19" descr="Diagram&#10;&#10;Description automatically generated">
            <a:extLst>
              <a:ext uri="{FF2B5EF4-FFF2-40B4-BE49-F238E27FC236}">
                <a16:creationId xmlns:a16="http://schemas.microsoft.com/office/drawing/2014/main" id="{9194D163-0578-4D91-B881-1F8C0A3A02C3}"/>
              </a:ext>
            </a:extLst>
          </p:cNvPr>
          <p:cNvPicPr>
            <a:picLocks noChangeAspect="1"/>
          </p:cNvPicPr>
          <p:nvPr/>
        </p:nvPicPr>
        <p:blipFill rotWithShape="1">
          <a:blip r:embed="rId3">
            <a:extLst>
              <a:ext uri="{28A0092B-C50C-407E-A947-70E740481C1C}">
                <a14:useLocalDpi xmlns:a14="http://schemas.microsoft.com/office/drawing/2010/main" val="0"/>
              </a:ext>
            </a:extLst>
          </a:blip>
          <a:srcRect l="66547" r="19018"/>
          <a:stretch/>
        </p:blipFill>
        <p:spPr>
          <a:xfrm>
            <a:off x="7900053" y="1127552"/>
            <a:ext cx="1648273" cy="5317191"/>
          </a:xfrm>
          <a:prstGeom prst="rect">
            <a:avLst/>
          </a:prstGeom>
        </p:spPr>
      </p:pic>
      <p:pic>
        <p:nvPicPr>
          <p:cNvPr id="41" name="Content Placeholder 19" descr="Diagram&#10;&#10;Description automatically generated">
            <a:extLst>
              <a:ext uri="{FF2B5EF4-FFF2-40B4-BE49-F238E27FC236}">
                <a16:creationId xmlns:a16="http://schemas.microsoft.com/office/drawing/2014/main" id="{E6A88318-C865-42E1-8498-683149367E98}"/>
              </a:ext>
            </a:extLst>
          </p:cNvPr>
          <p:cNvPicPr>
            <a:picLocks noChangeAspect="1"/>
          </p:cNvPicPr>
          <p:nvPr/>
        </p:nvPicPr>
        <p:blipFill rotWithShape="1">
          <a:blip r:embed="rId3">
            <a:extLst>
              <a:ext uri="{28A0092B-C50C-407E-A947-70E740481C1C}">
                <a14:useLocalDpi xmlns:a14="http://schemas.microsoft.com/office/drawing/2010/main" val="0"/>
              </a:ext>
            </a:extLst>
          </a:blip>
          <a:srcRect l="78906" r="8069"/>
          <a:stretch/>
        </p:blipFill>
        <p:spPr>
          <a:xfrm>
            <a:off x="9311409" y="1127551"/>
            <a:ext cx="1487220" cy="5317191"/>
          </a:xfrm>
          <a:prstGeom prst="rect">
            <a:avLst/>
          </a:prstGeom>
        </p:spPr>
      </p:pic>
      <p:pic>
        <p:nvPicPr>
          <p:cNvPr id="42" name="Content Placeholder 19" descr="Diagram&#10;&#10;Description automatically generated">
            <a:extLst>
              <a:ext uri="{FF2B5EF4-FFF2-40B4-BE49-F238E27FC236}">
                <a16:creationId xmlns:a16="http://schemas.microsoft.com/office/drawing/2014/main" id="{43B7CCB8-33B6-4534-81C5-62E0E3D8E948}"/>
              </a:ext>
            </a:extLst>
          </p:cNvPr>
          <p:cNvPicPr>
            <a:picLocks noChangeAspect="1"/>
          </p:cNvPicPr>
          <p:nvPr/>
        </p:nvPicPr>
        <p:blipFill rotWithShape="1">
          <a:blip r:embed="rId3">
            <a:extLst>
              <a:ext uri="{28A0092B-C50C-407E-A947-70E740481C1C}">
                <a14:useLocalDpi xmlns:a14="http://schemas.microsoft.com/office/drawing/2010/main" val="0"/>
              </a:ext>
            </a:extLst>
          </a:blip>
          <a:srcRect l="91931" r="-261"/>
          <a:stretch/>
        </p:blipFill>
        <p:spPr>
          <a:xfrm>
            <a:off x="10798629" y="1127551"/>
            <a:ext cx="951180" cy="5317191"/>
          </a:xfrm>
          <a:prstGeom prst="rect">
            <a:avLst/>
          </a:prstGeom>
        </p:spPr>
      </p:pic>
      <p:pic>
        <p:nvPicPr>
          <p:cNvPr id="20" name="Content Placeholder 19" descr="Diagram&#10;&#10;Description automatically generated">
            <a:extLst>
              <a:ext uri="{FF2B5EF4-FFF2-40B4-BE49-F238E27FC236}">
                <a16:creationId xmlns:a16="http://schemas.microsoft.com/office/drawing/2014/main" id="{0E5F37B2-9BE7-41C1-84F3-817EEC26DC9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91835"/>
          <a:stretch/>
        </p:blipFill>
        <p:spPr>
          <a:xfrm>
            <a:off x="299929" y="1127554"/>
            <a:ext cx="932523" cy="5317191"/>
          </a:xfrm>
        </p:spPr>
      </p:pic>
      <p:pic>
        <p:nvPicPr>
          <p:cNvPr id="21" name="Content Placeholder 19" descr="Diagram&#10;&#10;Description automatically generated">
            <a:extLst>
              <a:ext uri="{FF2B5EF4-FFF2-40B4-BE49-F238E27FC236}">
                <a16:creationId xmlns:a16="http://schemas.microsoft.com/office/drawing/2014/main" id="{33CFB620-186E-431F-B144-6A3769F79905}"/>
              </a:ext>
            </a:extLst>
          </p:cNvPr>
          <p:cNvPicPr>
            <a:picLocks noChangeAspect="1"/>
          </p:cNvPicPr>
          <p:nvPr/>
        </p:nvPicPr>
        <p:blipFill rotWithShape="1">
          <a:blip r:embed="rId3">
            <a:extLst>
              <a:ext uri="{28A0092B-C50C-407E-A947-70E740481C1C}">
                <a14:useLocalDpi xmlns:a14="http://schemas.microsoft.com/office/drawing/2010/main" val="0"/>
              </a:ext>
            </a:extLst>
          </a:blip>
          <a:srcRect l="8165" r="81159"/>
          <a:stretch/>
        </p:blipFill>
        <p:spPr>
          <a:xfrm>
            <a:off x="1232452" y="1127554"/>
            <a:ext cx="1219200" cy="5317191"/>
          </a:xfrm>
          <a:prstGeom prst="rect">
            <a:avLst/>
          </a:prstGeom>
        </p:spPr>
      </p:pic>
      <p:pic>
        <p:nvPicPr>
          <p:cNvPr id="22" name="Content Placeholder 19" descr="Diagram&#10;&#10;Description automatically generated">
            <a:extLst>
              <a:ext uri="{FF2B5EF4-FFF2-40B4-BE49-F238E27FC236}">
                <a16:creationId xmlns:a16="http://schemas.microsoft.com/office/drawing/2014/main" id="{FDF7D4B0-FA0C-4BBC-BEE8-D5DD53B353FF}"/>
              </a:ext>
            </a:extLst>
          </p:cNvPr>
          <p:cNvPicPr>
            <a:picLocks noChangeAspect="1"/>
          </p:cNvPicPr>
          <p:nvPr/>
        </p:nvPicPr>
        <p:blipFill rotWithShape="1">
          <a:blip r:embed="rId3">
            <a:extLst>
              <a:ext uri="{28A0092B-C50C-407E-A947-70E740481C1C}">
                <a14:useLocalDpi xmlns:a14="http://schemas.microsoft.com/office/drawing/2010/main" val="0"/>
              </a:ext>
            </a:extLst>
          </a:blip>
          <a:srcRect l="18840" r="68801"/>
          <a:stretch/>
        </p:blipFill>
        <p:spPr>
          <a:xfrm>
            <a:off x="2451652" y="1127554"/>
            <a:ext cx="1411356" cy="5317191"/>
          </a:xfrm>
          <a:prstGeom prst="rect">
            <a:avLst/>
          </a:prstGeom>
        </p:spPr>
      </p:pic>
      <p:pic>
        <p:nvPicPr>
          <p:cNvPr id="25" name="Content Placeholder 19" descr="Diagram&#10;&#10;Description automatically generated">
            <a:extLst>
              <a:ext uri="{FF2B5EF4-FFF2-40B4-BE49-F238E27FC236}">
                <a16:creationId xmlns:a16="http://schemas.microsoft.com/office/drawing/2014/main" id="{11CD0A6F-96E3-4B29-A9C4-71E5C6BAEDBC}"/>
              </a:ext>
            </a:extLst>
          </p:cNvPr>
          <p:cNvPicPr>
            <a:picLocks noChangeAspect="1"/>
          </p:cNvPicPr>
          <p:nvPr/>
        </p:nvPicPr>
        <p:blipFill rotWithShape="1">
          <a:blip r:embed="rId3">
            <a:extLst>
              <a:ext uri="{28A0092B-C50C-407E-A947-70E740481C1C}">
                <a14:useLocalDpi xmlns:a14="http://schemas.microsoft.com/office/drawing/2010/main" val="0"/>
              </a:ext>
            </a:extLst>
          </a:blip>
          <a:srcRect l="31198" r="58126"/>
          <a:stretch/>
        </p:blipFill>
        <p:spPr>
          <a:xfrm>
            <a:off x="3863008" y="1127553"/>
            <a:ext cx="1219200" cy="5317191"/>
          </a:xfrm>
          <a:prstGeom prst="rect">
            <a:avLst/>
          </a:prstGeom>
        </p:spPr>
      </p:pic>
      <p:cxnSp>
        <p:nvCxnSpPr>
          <p:cNvPr id="34" name="Straight Connector 33">
            <a:extLst>
              <a:ext uri="{FF2B5EF4-FFF2-40B4-BE49-F238E27FC236}">
                <a16:creationId xmlns:a16="http://schemas.microsoft.com/office/drawing/2014/main" id="{D4A0B9C9-0BC1-4995-992B-D3094A4F6EB5}"/>
              </a:ext>
            </a:extLst>
          </p:cNvPr>
          <p:cNvCxnSpPr/>
          <p:nvPr/>
        </p:nvCxnSpPr>
        <p:spPr>
          <a:xfrm>
            <a:off x="132522" y="3102127"/>
            <a:ext cx="11986590" cy="0"/>
          </a:xfrm>
          <a:prstGeom prst="line">
            <a:avLst/>
          </a:prstGeom>
          <a:ln w="3175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188C85F-DB28-434B-80CF-7B4BA37671DF}"/>
              </a:ext>
            </a:extLst>
          </p:cNvPr>
          <p:cNvSpPr txBox="1"/>
          <p:nvPr/>
        </p:nvSpPr>
        <p:spPr>
          <a:xfrm>
            <a:off x="11033632" y="2759300"/>
            <a:ext cx="1130053" cy="369332"/>
          </a:xfrm>
          <a:prstGeom prst="rect">
            <a:avLst/>
          </a:prstGeom>
          <a:noFill/>
        </p:spPr>
        <p:txBody>
          <a:bodyPr wrap="none" rtlCol="0">
            <a:spAutoFit/>
          </a:bodyPr>
          <a:lstStyle/>
          <a:p>
            <a:r>
              <a:rPr lang="en-US" dirty="0">
                <a:solidFill>
                  <a:schemeClr val="accent1"/>
                </a:solidFill>
              </a:rPr>
              <a:t>Transform</a:t>
            </a:r>
          </a:p>
        </p:txBody>
      </p:sp>
      <p:sp>
        <p:nvSpPr>
          <p:cNvPr id="36" name="TextBox 35">
            <a:extLst>
              <a:ext uri="{FF2B5EF4-FFF2-40B4-BE49-F238E27FC236}">
                <a16:creationId xmlns:a16="http://schemas.microsoft.com/office/drawing/2014/main" id="{9AD0EA2E-FA5E-488F-98C0-F4099D7C7B33}"/>
              </a:ext>
            </a:extLst>
          </p:cNvPr>
          <p:cNvSpPr txBox="1"/>
          <p:nvPr/>
        </p:nvSpPr>
        <p:spPr>
          <a:xfrm>
            <a:off x="11033631" y="3014403"/>
            <a:ext cx="705514" cy="369332"/>
          </a:xfrm>
          <a:prstGeom prst="rect">
            <a:avLst/>
          </a:prstGeom>
          <a:noFill/>
        </p:spPr>
        <p:txBody>
          <a:bodyPr wrap="none" rtlCol="0">
            <a:spAutoFit/>
          </a:bodyPr>
          <a:lstStyle/>
          <a:p>
            <a:r>
              <a:rPr lang="en-US" dirty="0">
                <a:solidFill>
                  <a:schemeClr val="accent1"/>
                </a:solidFill>
              </a:rPr>
              <a:t>Serve</a:t>
            </a:r>
          </a:p>
        </p:txBody>
      </p:sp>
      <p:sp>
        <p:nvSpPr>
          <p:cNvPr id="43" name="Title 1">
            <a:extLst>
              <a:ext uri="{FF2B5EF4-FFF2-40B4-BE49-F238E27FC236}">
                <a16:creationId xmlns:a16="http://schemas.microsoft.com/office/drawing/2014/main" id="{29384F87-E90F-4907-9C51-3E5924EEBD1F}"/>
              </a:ext>
            </a:extLst>
          </p:cNvPr>
          <p:cNvSpPr>
            <a:spLocks noGrp="1"/>
          </p:cNvSpPr>
          <p:nvPr>
            <p:ph type="title"/>
          </p:nvPr>
        </p:nvSpPr>
        <p:spPr>
          <a:xfrm>
            <a:off x="694611" y="0"/>
            <a:ext cx="10579608" cy="1188720"/>
          </a:xfrm>
        </p:spPr>
        <p:txBody>
          <a:bodyPr>
            <a:normAutofit/>
          </a:bodyPr>
          <a:lstStyle/>
          <a:p>
            <a:pPr algn="ctr"/>
            <a:r>
              <a:rPr lang="en-US" sz="4000" dirty="0">
                <a:solidFill>
                  <a:srgbClr val="42766C"/>
                </a:solidFill>
              </a:rPr>
              <a:t>Data Flow :Step by Step</a:t>
            </a:r>
          </a:p>
        </p:txBody>
      </p:sp>
    </p:spTree>
    <p:extLst>
      <p:ext uri="{BB962C8B-B14F-4D97-AF65-F5344CB8AC3E}">
        <p14:creationId xmlns:p14="http://schemas.microsoft.com/office/powerpoint/2010/main" val="197400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500"/>
                                        <p:tgtEl>
                                          <p:spTgt spid="3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D88D86D6-CA40-8151-B82B-0A7CDA39A3BE}"/>
              </a:ext>
            </a:extLst>
          </p:cNvPr>
          <p:cNvPicPr>
            <a:picLocks noChangeAspect="1"/>
          </p:cNvPicPr>
          <p:nvPr/>
        </p:nvPicPr>
        <p:blipFill rotWithShape="1">
          <a:blip r:embed="rId3"/>
          <a:srcRect t="10885" r="11540" b="14477"/>
          <a:stretch/>
        </p:blipFill>
        <p:spPr>
          <a:xfrm>
            <a:off x="0" y="0"/>
            <a:ext cx="14449425" cy="6858000"/>
          </a:xfrm>
          <a:prstGeom prst="rect">
            <a:avLst/>
          </a:prstGeom>
        </p:spPr>
      </p:pic>
      <p:sp>
        <p:nvSpPr>
          <p:cNvPr id="10" name="TextBox 9">
            <a:extLst>
              <a:ext uri="{FF2B5EF4-FFF2-40B4-BE49-F238E27FC236}">
                <a16:creationId xmlns:a16="http://schemas.microsoft.com/office/drawing/2014/main" id="{4C7D87B4-9197-2DE2-1F84-05B8691BC74F}"/>
              </a:ext>
            </a:extLst>
          </p:cNvPr>
          <p:cNvSpPr txBox="1"/>
          <p:nvPr/>
        </p:nvSpPr>
        <p:spPr>
          <a:xfrm>
            <a:off x="190182" y="680485"/>
            <a:ext cx="3960091" cy="6177516"/>
          </a:xfrm>
          <a:prstGeom prst="rect">
            <a:avLst/>
          </a:prstGeom>
          <a:noFill/>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500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endParaRPr>
          </a:p>
        </p:txBody>
      </p:sp>
      <p:sp>
        <p:nvSpPr>
          <p:cNvPr id="9" name="Title 2">
            <a:extLst>
              <a:ext uri="{FF2B5EF4-FFF2-40B4-BE49-F238E27FC236}">
                <a16:creationId xmlns:a16="http://schemas.microsoft.com/office/drawing/2014/main" id="{63575F5B-DC6A-2CCA-7D3E-BAE09D97221A}"/>
              </a:ext>
            </a:extLst>
          </p:cNvPr>
          <p:cNvSpPr txBox="1">
            <a:spLocks noGrp="1"/>
          </p:cNvSpPr>
          <p:nvPr>
            <p:ph type="title" idx="4294967295"/>
          </p:nvPr>
        </p:nvSpPr>
        <p:spPr>
          <a:xfrm>
            <a:off x="4069080" y="4732785"/>
            <a:ext cx="3960091" cy="714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rPr>
              <a:t>Features and capabilities of Microsoft Fabric</a:t>
            </a:r>
          </a:p>
        </p:txBody>
      </p:sp>
    </p:spTree>
    <p:extLst>
      <p:ext uri="{BB962C8B-B14F-4D97-AF65-F5344CB8AC3E}">
        <p14:creationId xmlns:p14="http://schemas.microsoft.com/office/powerpoint/2010/main" val="25597924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106">
            <a:extLst>
              <a:ext uri="{FF2B5EF4-FFF2-40B4-BE49-F238E27FC236}">
                <a16:creationId xmlns:a16="http://schemas.microsoft.com/office/drawing/2014/main" id="{9C763CF1-391C-CB42-9C05-F0770E9265EB}"/>
              </a:ext>
              <a:ext uri="{C183D7F6-B498-43B3-948B-1728B52AA6E4}">
                <adec:decorative xmlns:adec="http://schemas.microsoft.com/office/drawing/2017/decorative" val="1"/>
              </a:ext>
            </a:extLst>
          </p:cNvPr>
          <p:cNvSpPr/>
          <p:nvPr/>
        </p:nvSpPr>
        <p:spPr bwMode="auto">
          <a:xfrm>
            <a:off x="8580550"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8" name="Graphic 107" descr="Power BI Logo">
            <a:extLst>
              <a:ext uri="{FF2B5EF4-FFF2-40B4-BE49-F238E27FC236}">
                <a16:creationId xmlns:a16="http://schemas.microsoft.com/office/drawing/2014/main" id="{EA6A76EF-5523-C942-9F28-DEFC29313F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3470" y="2744610"/>
            <a:ext cx="548640" cy="548640"/>
          </a:xfrm>
          <a:prstGeom prst="rect">
            <a:avLst/>
          </a:prstGeom>
        </p:spPr>
      </p:pic>
      <p:sp>
        <p:nvSpPr>
          <p:cNvPr id="85" name="Rounded Rectangle 84">
            <a:extLst>
              <a:ext uri="{FF2B5EF4-FFF2-40B4-BE49-F238E27FC236}">
                <a16:creationId xmlns:a16="http://schemas.microsoft.com/office/drawing/2014/main" id="{7990FCC3-A6F6-B349-9118-99785825A28B}"/>
              </a:ext>
              <a:ext uri="{C183D7F6-B498-43B3-948B-1728B52AA6E4}">
                <adec:decorative xmlns:adec="http://schemas.microsoft.com/office/drawing/2017/decorative" val="1"/>
              </a:ext>
            </a:extLst>
          </p:cNvPr>
          <p:cNvSpPr/>
          <p:nvPr/>
        </p:nvSpPr>
        <p:spPr bwMode="auto">
          <a:xfrm>
            <a:off x="2053302"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DB3923A8-C50B-E643-8256-CE20B8381E0C}"/>
              </a:ext>
              <a:ext uri="{C183D7F6-B498-43B3-948B-1728B52AA6E4}">
                <adec:decorative xmlns:adec="http://schemas.microsoft.com/office/drawing/2017/decorative" val="1"/>
              </a:ext>
            </a:extLst>
          </p:cNvPr>
          <p:cNvSpPr/>
          <p:nvPr/>
        </p:nvSpPr>
        <p:spPr bwMode="auto">
          <a:xfrm>
            <a:off x="3685114"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7C04D4BB-6479-2948-9032-309EFA21090B}"/>
              </a:ext>
              <a:ext uri="{C183D7F6-B498-43B3-948B-1728B52AA6E4}">
                <adec:decorative xmlns:adec="http://schemas.microsoft.com/office/drawing/2017/decorative" val="1"/>
              </a:ext>
            </a:extLst>
          </p:cNvPr>
          <p:cNvSpPr/>
          <p:nvPr/>
        </p:nvSpPr>
        <p:spPr bwMode="auto">
          <a:xfrm>
            <a:off x="5316926"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8A14935B-EDF0-E746-8A70-C077836F6162}"/>
              </a:ext>
              <a:ext uri="{C183D7F6-B498-43B3-948B-1728B52AA6E4}">
                <adec:decorative xmlns:adec="http://schemas.microsoft.com/office/drawing/2017/decorative" val="1"/>
              </a:ext>
            </a:extLst>
          </p:cNvPr>
          <p:cNvSpPr/>
          <p:nvPr/>
        </p:nvSpPr>
        <p:spPr bwMode="auto">
          <a:xfrm>
            <a:off x="6948738"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ounded Rectangle 106">
            <a:extLst>
              <a:ext uri="{FF2B5EF4-FFF2-40B4-BE49-F238E27FC236}">
                <a16:creationId xmlns:a16="http://schemas.microsoft.com/office/drawing/2014/main" id="{E96055B3-5510-5A92-293B-B8B1202A6644}"/>
              </a:ext>
              <a:ext uri="{C183D7F6-B498-43B3-948B-1728B52AA6E4}">
                <adec:decorative xmlns:adec="http://schemas.microsoft.com/office/drawing/2017/decorative" val="1"/>
              </a:ext>
            </a:extLst>
          </p:cNvPr>
          <p:cNvSpPr/>
          <p:nvPr/>
        </p:nvSpPr>
        <p:spPr bwMode="auto">
          <a:xfrm>
            <a:off x="10212365"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1">
            <a:extLst>
              <a:ext uri="{FF2B5EF4-FFF2-40B4-BE49-F238E27FC236}">
                <a16:creationId xmlns:a16="http://schemas.microsoft.com/office/drawing/2014/main" id="{491FCCD2-1E5B-24E1-D625-A2D38BC832C9}"/>
              </a:ext>
            </a:extLst>
          </p:cNvPr>
          <p:cNvSpPr txBox="1">
            <a:spLocks noGrp="1"/>
          </p:cNvSpPr>
          <p:nvPr>
            <p:ph type="title" idx="4294967295"/>
          </p:nvPr>
        </p:nvSpPr>
        <p:spPr>
          <a:xfrm>
            <a:off x="421261" y="520052"/>
            <a:ext cx="90678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117865"/>
                </a:solidFill>
                <a:effectLst/>
                <a:uLnTx/>
                <a:uFillTx/>
                <a:latin typeface="+mj-lt"/>
                <a:ea typeface="+mn-ea"/>
                <a:cs typeface="Segoe UI" pitchFamily="34" charset="0"/>
              </a:rPr>
              <a:t>Microsoft Fabric does it all—in a unified solution</a:t>
            </a:r>
          </a:p>
        </p:txBody>
      </p:sp>
      <p:sp>
        <p:nvSpPr>
          <p:cNvPr id="22" name="Text Placeholder 2">
            <a:extLst>
              <a:ext uri="{FF2B5EF4-FFF2-40B4-BE49-F238E27FC236}">
                <a16:creationId xmlns:a16="http://schemas.microsoft.com/office/drawing/2014/main" id="{6F0F4118-0BA6-854F-884A-E9C84122D0BA}"/>
              </a:ext>
            </a:extLst>
          </p:cNvPr>
          <p:cNvSpPr txBox="1">
            <a:spLocks/>
          </p:cNvSpPr>
          <p:nvPr/>
        </p:nvSpPr>
        <p:spPr>
          <a:xfrm>
            <a:off x="331124" y="1150288"/>
            <a:ext cx="10438599" cy="8313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An end-to-end analytics platform that brings together all the data and analytics tools that organizations need to go from the data lake to the business user</a:t>
            </a:r>
            <a:endParaRPr kumimoji="0" lang="en-US" sz="18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76" name="Rounded Rectangle 75">
            <a:extLst>
              <a:ext uri="{FF2B5EF4-FFF2-40B4-BE49-F238E27FC236}">
                <a16:creationId xmlns:a16="http://schemas.microsoft.com/office/drawing/2014/main" id="{38B840E9-C789-DF44-BE6A-7D6AD2D01561}"/>
              </a:ext>
              <a:ext uri="{C183D7F6-B498-43B3-948B-1728B52AA6E4}">
                <adec:decorative xmlns:adec="http://schemas.microsoft.com/office/drawing/2017/decorative" val="1"/>
              </a:ext>
            </a:extLst>
          </p:cNvPr>
          <p:cNvSpPr/>
          <p:nvPr/>
        </p:nvSpPr>
        <p:spPr bwMode="auto">
          <a:xfrm>
            <a:off x="421261"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Picture 78" descr="Data Factory Logo">
            <a:extLst>
              <a:ext uri="{FF2B5EF4-FFF2-40B4-BE49-F238E27FC236}">
                <a16:creationId xmlns:a16="http://schemas.microsoft.com/office/drawing/2014/main" id="{58A023B6-4986-344C-B0D3-F193CED765C9}"/>
              </a:ext>
            </a:extLst>
          </p:cNvPr>
          <p:cNvPicPr>
            <a:picLocks noChangeAspect="1"/>
          </p:cNvPicPr>
          <p:nvPr/>
        </p:nvPicPr>
        <p:blipFill>
          <a:blip r:embed="rId5"/>
          <a:srcRect/>
          <a:stretch/>
        </p:blipFill>
        <p:spPr>
          <a:xfrm>
            <a:off x="970346" y="2802468"/>
            <a:ext cx="456310" cy="457200"/>
          </a:xfrm>
          <a:prstGeom prst="rect">
            <a:avLst/>
          </a:prstGeom>
        </p:spPr>
      </p:pic>
      <p:sp>
        <p:nvSpPr>
          <p:cNvPr id="80" name="Text Placeholder 2">
            <a:extLst>
              <a:ext uri="{FF2B5EF4-FFF2-40B4-BE49-F238E27FC236}">
                <a16:creationId xmlns:a16="http://schemas.microsoft.com/office/drawing/2014/main" id="{2F03540B-8801-A540-A6EA-AFF2ABFC3F1A}"/>
              </a:ext>
            </a:extLst>
          </p:cNvPr>
          <p:cNvSpPr txBox="1">
            <a:spLocks/>
          </p:cNvSpPr>
          <p:nvPr/>
        </p:nvSpPr>
        <p:spPr>
          <a:xfrm>
            <a:off x="421261"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Integration</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82" name="Text Placeholder 2">
            <a:extLst>
              <a:ext uri="{FF2B5EF4-FFF2-40B4-BE49-F238E27FC236}">
                <a16:creationId xmlns:a16="http://schemas.microsoft.com/office/drawing/2014/main" id="{727F33E3-169E-244E-8FC6-B252049E7824}"/>
              </a:ext>
            </a:extLst>
          </p:cNvPr>
          <p:cNvSpPr txBox="1">
            <a:spLocks/>
          </p:cNvSpPr>
          <p:nvPr/>
        </p:nvSpPr>
        <p:spPr>
          <a:xfrm>
            <a:off x="421261"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Factory</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88" name="Picture 87" descr="Synapse Spark Logo">
            <a:extLst>
              <a:ext uri="{FF2B5EF4-FFF2-40B4-BE49-F238E27FC236}">
                <a16:creationId xmlns:a16="http://schemas.microsoft.com/office/drawing/2014/main" id="{56455CAC-7F7C-0040-9362-C8B8530BFAF8}"/>
              </a:ext>
            </a:extLst>
          </p:cNvPr>
          <p:cNvPicPr>
            <a:picLocks noChangeAspect="1"/>
          </p:cNvPicPr>
          <p:nvPr/>
        </p:nvPicPr>
        <p:blipFill>
          <a:blip r:embed="rId6"/>
          <a:srcRect/>
          <a:stretch/>
        </p:blipFill>
        <p:spPr>
          <a:xfrm>
            <a:off x="2602387" y="2802468"/>
            <a:ext cx="456310" cy="457200"/>
          </a:xfrm>
          <a:prstGeom prst="rect">
            <a:avLst/>
          </a:prstGeom>
        </p:spPr>
      </p:pic>
      <p:sp>
        <p:nvSpPr>
          <p:cNvPr id="91" name="Text Placeholder 2">
            <a:extLst>
              <a:ext uri="{FF2B5EF4-FFF2-40B4-BE49-F238E27FC236}">
                <a16:creationId xmlns:a16="http://schemas.microsoft.com/office/drawing/2014/main" id="{19DD6C7B-0399-A641-9FDC-26AC9E0DD96C}"/>
              </a:ext>
            </a:extLst>
          </p:cNvPr>
          <p:cNvSpPr txBox="1">
            <a:spLocks/>
          </p:cNvSpPr>
          <p:nvPr/>
        </p:nvSpPr>
        <p:spPr>
          <a:xfrm>
            <a:off x="205330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Engineering</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92" name="Text Placeholder 2">
            <a:extLst>
              <a:ext uri="{FF2B5EF4-FFF2-40B4-BE49-F238E27FC236}">
                <a16:creationId xmlns:a16="http://schemas.microsoft.com/office/drawing/2014/main" id="{B1443B2F-A082-B442-9AF2-F7BF8DEC13A6}"/>
              </a:ext>
            </a:extLst>
          </p:cNvPr>
          <p:cNvSpPr txBox="1">
            <a:spLocks/>
          </p:cNvSpPr>
          <p:nvPr/>
        </p:nvSpPr>
        <p:spPr>
          <a:xfrm>
            <a:off x="205330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95" name="Picture 94" descr="Synapse Logo">
            <a:extLst>
              <a:ext uri="{FF2B5EF4-FFF2-40B4-BE49-F238E27FC236}">
                <a16:creationId xmlns:a16="http://schemas.microsoft.com/office/drawing/2014/main" id="{944EA32D-E48B-0C40-BA2C-E77F607D85E1}"/>
              </a:ext>
            </a:extLst>
          </p:cNvPr>
          <p:cNvPicPr>
            <a:picLocks noChangeAspect="1"/>
          </p:cNvPicPr>
          <p:nvPr/>
        </p:nvPicPr>
        <p:blipFill>
          <a:blip r:embed="rId7"/>
          <a:srcRect/>
          <a:stretch/>
        </p:blipFill>
        <p:spPr>
          <a:xfrm>
            <a:off x="4234199" y="2810765"/>
            <a:ext cx="456310" cy="457200"/>
          </a:xfrm>
          <a:prstGeom prst="rect">
            <a:avLst/>
          </a:prstGeom>
        </p:spPr>
      </p:pic>
      <p:sp>
        <p:nvSpPr>
          <p:cNvPr id="97" name="Text Placeholder 2">
            <a:extLst>
              <a:ext uri="{FF2B5EF4-FFF2-40B4-BE49-F238E27FC236}">
                <a16:creationId xmlns:a16="http://schemas.microsoft.com/office/drawing/2014/main" id="{14576168-1A46-1740-A07D-A6D1E4D3F6F7}"/>
              </a:ext>
            </a:extLst>
          </p:cNvPr>
          <p:cNvSpPr txBox="1">
            <a:spLocks/>
          </p:cNvSpPr>
          <p:nvPr/>
        </p:nvSpPr>
        <p:spPr>
          <a:xfrm>
            <a:off x="3685114"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Warehouse</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98" name="Text Placeholder 2">
            <a:extLst>
              <a:ext uri="{FF2B5EF4-FFF2-40B4-BE49-F238E27FC236}">
                <a16:creationId xmlns:a16="http://schemas.microsoft.com/office/drawing/2014/main" id="{78D40FA7-259B-C345-9D1E-3D81D7D3846F}"/>
              </a:ext>
            </a:extLst>
          </p:cNvPr>
          <p:cNvSpPr txBox="1">
            <a:spLocks/>
          </p:cNvSpPr>
          <p:nvPr/>
        </p:nvSpPr>
        <p:spPr>
          <a:xfrm>
            <a:off x="3685114"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00" name="Picture 99" descr="Azure AI Logo">
            <a:extLst>
              <a:ext uri="{FF2B5EF4-FFF2-40B4-BE49-F238E27FC236}">
                <a16:creationId xmlns:a16="http://schemas.microsoft.com/office/drawing/2014/main" id="{57C40355-1C46-E14A-A27B-0FB271A17B18}"/>
              </a:ext>
            </a:extLst>
          </p:cNvPr>
          <p:cNvPicPr>
            <a:picLocks noChangeAspect="1"/>
          </p:cNvPicPr>
          <p:nvPr/>
        </p:nvPicPr>
        <p:blipFill>
          <a:blip r:embed="rId8"/>
          <a:srcRect/>
          <a:stretch/>
        </p:blipFill>
        <p:spPr>
          <a:xfrm>
            <a:off x="5866011" y="2802468"/>
            <a:ext cx="456310" cy="457200"/>
          </a:xfrm>
          <a:prstGeom prst="rect">
            <a:avLst/>
          </a:prstGeom>
        </p:spPr>
      </p:pic>
      <p:sp>
        <p:nvSpPr>
          <p:cNvPr id="101" name="Text Placeholder 2">
            <a:extLst>
              <a:ext uri="{FF2B5EF4-FFF2-40B4-BE49-F238E27FC236}">
                <a16:creationId xmlns:a16="http://schemas.microsoft.com/office/drawing/2014/main" id="{2D7512FF-705D-0B4D-886C-E893CC9A46CD}"/>
              </a:ext>
            </a:extLst>
          </p:cNvPr>
          <p:cNvSpPr txBox="1">
            <a:spLocks/>
          </p:cNvSpPr>
          <p:nvPr/>
        </p:nvSpPr>
        <p:spPr>
          <a:xfrm>
            <a:off x="5316926"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Data Science</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02" name="Text Placeholder 2">
            <a:extLst>
              <a:ext uri="{FF2B5EF4-FFF2-40B4-BE49-F238E27FC236}">
                <a16:creationId xmlns:a16="http://schemas.microsoft.com/office/drawing/2014/main" id="{1943E6EE-746A-FA4E-8FBF-39724E59C81F}"/>
              </a:ext>
            </a:extLst>
          </p:cNvPr>
          <p:cNvSpPr txBox="1">
            <a:spLocks/>
          </p:cNvSpPr>
          <p:nvPr/>
        </p:nvSpPr>
        <p:spPr>
          <a:xfrm>
            <a:off x="5316926"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pic>
        <p:nvPicPr>
          <p:cNvPr id="104" name="Picture 103" descr="Data Explorer Logo">
            <a:extLst>
              <a:ext uri="{FF2B5EF4-FFF2-40B4-BE49-F238E27FC236}">
                <a16:creationId xmlns:a16="http://schemas.microsoft.com/office/drawing/2014/main" id="{230F015A-56C6-4F46-94BE-2DCD2041B25C}"/>
              </a:ext>
            </a:extLst>
          </p:cNvPr>
          <p:cNvPicPr>
            <a:picLocks noChangeAspect="1"/>
          </p:cNvPicPr>
          <p:nvPr/>
        </p:nvPicPr>
        <p:blipFill>
          <a:blip r:embed="rId9"/>
          <a:srcRect/>
          <a:stretch/>
        </p:blipFill>
        <p:spPr>
          <a:xfrm>
            <a:off x="7497823" y="2790330"/>
            <a:ext cx="456310" cy="457200"/>
          </a:xfrm>
          <a:prstGeom prst="rect">
            <a:avLst/>
          </a:prstGeom>
        </p:spPr>
      </p:pic>
      <p:sp>
        <p:nvSpPr>
          <p:cNvPr id="105" name="Text Placeholder 2">
            <a:extLst>
              <a:ext uri="{FF2B5EF4-FFF2-40B4-BE49-F238E27FC236}">
                <a16:creationId xmlns:a16="http://schemas.microsoft.com/office/drawing/2014/main" id="{75A8AB54-24DC-714B-9227-7EFBE21149DD}"/>
              </a:ext>
            </a:extLst>
          </p:cNvPr>
          <p:cNvSpPr txBox="1">
            <a:spLocks/>
          </p:cNvSpPr>
          <p:nvPr/>
        </p:nvSpPr>
        <p:spPr>
          <a:xfrm>
            <a:off x="6948738"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Real Time Analytics</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06" name="Text Placeholder 2">
            <a:extLst>
              <a:ext uri="{FF2B5EF4-FFF2-40B4-BE49-F238E27FC236}">
                <a16:creationId xmlns:a16="http://schemas.microsoft.com/office/drawing/2014/main" id="{E894666B-1B55-E34E-9C82-2E4F467A5AC9}"/>
              </a:ext>
            </a:extLst>
          </p:cNvPr>
          <p:cNvSpPr txBox="1">
            <a:spLocks/>
          </p:cNvSpPr>
          <p:nvPr/>
        </p:nvSpPr>
        <p:spPr>
          <a:xfrm>
            <a:off x="6948738"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Synapse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09" name="Text Placeholder 2">
            <a:extLst>
              <a:ext uri="{FF2B5EF4-FFF2-40B4-BE49-F238E27FC236}">
                <a16:creationId xmlns:a16="http://schemas.microsoft.com/office/drawing/2014/main" id="{78F07DE3-BAAB-9640-84C2-373ED20A81AD}"/>
              </a:ext>
            </a:extLst>
          </p:cNvPr>
          <p:cNvSpPr txBox="1">
            <a:spLocks/>
          </p:cNvSpPr>
          <p:nvPr/>
        </p:nvSpPr>
        <p:spPr>
          <a:xfrm>
            <a:off x="8580550"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Business Intelligence</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10" name="Text Placeholder 2">
            <a:extLst>
              <a:ext uri="{FF2B5EF4-FFF2-40B4-BE49-F238E27FC236}">
                <a16:creationId xmlns:a16="http://schemas.microsoft.com/office/drawing/2014/main" id="{0655A24C-72D1-9647-BB6A-94ACBFB8968F}"/>
              </a:ext>
            </a:extLst>
          </p:cNvPr>
          <p:cNvSpPr txBox="1">
            <a:spLocks/>
          </p:cNvSpPr>
          <p:nvPr/>
        </p:nvSpPr>
        <p:spPr>
          <a:xfrm>
            <a:off x="8580550"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Power BI</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13" name="Rounded Rectangle 112">
            <a:extLst>
              <a:ext uri="{FF2B5EF4-FFF2-40B4-BE49-F238E27FC236}">
                <a16:creationId xmlns:a16="http://schemas.microsoft.com/office/drawing/2014/main" id="{92D1BC01-5190-784B-A3BD-DD5C99BFDBF3}"/>
              </a:ext>
              <a:ext uri="{C183D7F6-B498-43B3-948B-1728B52AA6E4}">
                <adec:decorative xmlns:adec="http://schemas.microsoft.com/office/drawing/2017/decorative" val="1"/>
              </a:ext>
            </a:extLst>
          </p:cNvPr>
          <p:cNvSpPr/>
          <p:nvPr/>
        </p:nvSpPr>
        <p:spPr bwMode="auto">
          <a:xfrm>
            <a:off x="421490" y="5363354"/>
            <a:ext cx="11349250" cy="78638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Text Placeholder 2">
            <a:extLst>
              <a:ext uri="{FF2B5EF4-FFF2-40B4-BE49-F238E27FC236}">
                <a16:creationId xmlns:a16="http://schemas.microsoft.com/office/drawing/2014/main" id="{8ABD3955-0237-CE4F-AC46-E76BD277AB8A}"/>
              </a:ext>
            </a:extLst>
          </p:cNvPr>
          <p:cNvSpPr txBox="1">
            <a:spLocks/>
          </p:cNvSpPr>
          <p:nvPr/>
        </p:nvSpPr>
        <p:spPr>
          <a:xfrm>
            <a:off x="3743054" y="54445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UNIFIED</a:t>
            </a:r>
            <a:endParaRPr kumimoji="0" lang="en-US" sz="1200" b="1" i="0" u="none" strike="noStrike" kern="1200" cap="none" spc="0" normalizeH="0" baseline="0" noProof="0">
              <a:ln>
                <a:noFill/>
              </a:ln>
              <a:solidFill>
                <a:srgbClr val="117865"/>
              </a:solidFill>
              <a:effectLst/>
              <a:uLnTx/>
              <a:uFillTx/>
              <a:latin typeface="Segoe UI"/>
              <a:ea typeface="+mn-ea"/>
              <a:cs typeface="Segoe UI" panose="020B0502040204020203" pitchFamily="34" charset="0"/>
            </a:endParaRPr>
          </a:p>
        </p:txBody>
      </p:sp>
      <p:sp>
        <p:nvSpPr>
          <p:cNvPr id="116" name="Text Placeholder 2">
            <a:extLst>
              <a:ext uri="{FF2B5EF4-FFF2-40B4-BE49-F238E27FC236}">
                <a16:creationId xmlns:a16="http://schemas.microsoft.com/office/drawing/2014/main" id="{B4C4958E-AF08-2344-B21E-95B0629FEFA0}"/>
              </a:ext>
            </a:extLst>
          </p:cNvPr>
          <p:cNvSpPr txBox="1">
            <a:spLocks/>
          </p:cNvSpPr>
          <p:nvPr/>
        </p:nvSpPr>
        <p:spPr>
          <a:xfrm>
            <a:off x="1418377"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SaaS product experience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11" name="Rounded Rectangle 110">
            <a:extLst>
              <a:ext uri="{FF2B5EF4-FFF2-40B4-BE49-F238E27FC236}">
                <a16:creationId xmlns:a16="http://schemas.microsoft.com/office/drawing/2014/main" id="{8D4AAF20-967C-6149-84FD-4BD772ACF9BB}"/>
              </a:ext>
              <a:ext uri="{C183D7F6-B498-43B3-948B-1728B52AA6E4}">
                <adec:decorative xmlns:adec="http://schemas.microsoft.com/office/drawing/2017/decorative" val="1"/>
              </a:ext>
            </a:extLst>
          </p:cNvPr>
          <p:cNvSpPr/>
          <p:nvPr/>
        </p:nvSpPr>
        <p:spPr bwMode="auto">
          <a:xfrm>
            <a:off x="421490" y="4482739"/>
            <a:ext cx="11349249" cy="7895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3" name="Picture 12" descr="A picture containing graphics, colorfulness, graphic design, creativity&#10;&#10;Description automatically generated">
            <a:extLst>
              <a:ext uri="{FF2B5EF4-FFF2-40B4-BE49-F238E27FC236}">
                <a16:creationId xmlns:a16="http://schemas.microsoft.com/office/drawing/2014/main" id="{C50E9FF7-BCC0-40BF-B7B8-33393EB7B687}"/>
              </a:ext>
            </a:extLst>
          </p:cNvPr>
          <p:cNvPicPr>
            <a:picLocks noChangeAspect="1"/>
          </p:cNvPicPr>
          <p:nvPr/>
        </p:nvPicPr>
        <p:blipFill>
          <a:blip r:embed="rId10"/>
          <a:stretch>
            <a:fillRect/>
          </a:stretch>
        </p:blipFill>
        <p:spPr>
          <a:xfrm>
            <a:off x="10637950" y="2744610"/>
            <a:ext cx="557897" cy="557897"/>
          </a:xfrm>
          <a:prstGeom prst="rect">
            <a:avLst/>
          </a:prstGeom>
        </p:spPr>
      </p:pic>
      <p:sp>
        <p:nvSpPr>
          <p:cNvPr id="14" name="Text Placeholder 2">
            <a:extLst>
              <a:ext uri="{FF2B5EF4-FFF2-40B4-BE49-F238E27FC236}">
                <a16:creationId xmlns:a16="http://schemas.microsoft.com/office/drawing/2014/main" id="{75700E62-D845-6515-E904-DA316947D501}"/>
              </a:ext>
            </a:extLst>
          </p:cNvPr>
          <p:cNvSpPr txBox="1">
            <a:spLocks/>
          </p:cNvSpPr>
          <p:nvPr/>
        </p:nvSpPr>
        <p:spPr>
          <a:xfrm>
            <a:off x="1021236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Observability</a:t>
            </a:r>
            <a:endParaRPr kumimoji="0" lang="en-US" sz="12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15" name="Text Placeholder 2">
            <a:extLst>
              <a:ext uri="{FF2B5EF4-FFF2-40B4-BE49-F238E27FC236}">
                <a16:creationId xmlns:a16="http://schemas.microsoft.com/office/drawing/2014/main" id="{FF07E2D9-A92A-BB61-E4BC-6182B9F87610}"/>
              </a:ext>
            </a:extLst>
          </p:cNvPr>
          <p:cNvSpPr txBox="1">
            <a:spLocks/>
          </p:cNvSpPr>
          <p:nvPr/>
        </p:nvSpPr>
        <p:spPr>
          <a:xfrm>
            <a:off x="1021236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Activator</a:t>
            </a:r>
          </a:p>
        </p:txBody>
      </p:sp>
      <p:sp>
        <p:nvSpPr>
          <p:cNvPr id="20" name="Text Placeholder 2">
            <a:extLst>
              <a:ext uri="{FF2B5EF4-FFF2-40B4-BE49-F238E27FC236}">
                <a16:creationId xmlns:a16="http://schemas.microsoft.com/office/drawing/2014/main" id="{C7A19EC4-827D-0DC1-7342-BD310012B334}"/>
              </a:ext>
            </a:extLst>
          </p:cNvPr>
          <p:cNvSpPr txBox="1">
            <a:spLocks/>
          </p:cNvSpPr>
          <p:nvPr/>
        </p:nvSpPr>
        <p:spPr>
          <a:xfrm>
            <a:off x="3880853"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Security and governance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1" name="Text Placeholder 2">
            <a:extLst>
              <a:ext uri="{FF2B5EF4-FFF2-40B4-BE49-F238E27FC236}">
                <a16:creationId xmlns:a16="http://schemas.microsoft.com/office/drawing/2014/main" id="{1CE510CD-E0BC-4756-B4C4-41BE14140584}"/>
              </a:ext>
            </a:extLst>
          </p:cNvPr>
          <p:cNvSpPr txBox="1">
            <a:spLocks/>
          </p:cNvSpPr>
          <p:nvPr/>
        </p:nvSpPr>
        <p:spPr>
          <a:xfrm>
            <a:off x="6343329"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Compute and storage</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23" name="Text Placeholder 2">
            <a:extLst>
              <a:ext uri="{FF2B5EF4-FFF2-40B4-BE49-F238E27FC236}">
                <a16:creationId xmlns:a16="http://schemas.microsoft.com/office/drawing/2014/main" id="{DD1083D3-F145-2581-0CBE-2599A8800B8B}"/>
              </a:ext>
            </a:extLst>
          </p:cNvPr>
          <p:cNvSpPr txBox="1">
            <a:spLocks/>
          </p:cNvSpPr>
          <p:nvPr/>
        </p:nvSpPr>
        <p:spPr>
          <a:xfrm>
            <a:off x="8805805"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Business model</a:t>
            </a:r>
            <a:endParaRPr kumimoji="0" lang="en-US" sz="11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cxnSp>
        <p:nvCxnSpPr>
          <p:cNvPr id="30" name="Straight Connector 29">
            <a:extLst>
              <a:ext uri="{FF2B5EF4-FFF2-40B4-BE49-F238E27FC236}">
                <a16:creationId xmlns:a16="http://schemas.microsoft.com/office/drawing/2014/main" id="{96048164-434A-9742-24F1-C3540C9D1211}"/>
              </a:ext>
              <a:ext uri="{C183D7F6-B498-43B3-948B-1728B52AA6E4}">
                <adec:decorative xmlns:adec="http://schemas.microsoft.com/office/drawing/2017/decorative" val="1"/>
              </a:ext>
            </a:extLst>
          </p:cNvPr>
          <p:cNvCxnSpPr>
            <a:cxnSpLocks/>
          </p:cNvCxnSpPr>
          <p:nvPr/>
        </p:nvCxnSpPr>
        <p:spPr>
          <a:xfrm>
            <a:off x="3631574"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BE168-F257-C69B-598B-192207034499}"/>
              </a:ext>
              <a:ext uri="{C183D7F6-B498-43B3-948B-1728B52AA6E4}">
                <adec:decorative xmlns:adec="http://schemas.microsoft.com/office/drawing/2017/decorative" val="1"/>
              </a:ext>
            </a:extLst>
          </p:cNvPr>
          <p:cNvCxnSpPr>
            <a:cxnSpLocks/>
          </p:cNvCxnSpPr>
          <p:nvPr/>
        </p:nvCxnSpPr>
        <p:spPr>
          <a:xfrm>
            <a:off x="6094050"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952F86-8EEA-DEB7-9544-E6B2D49AF57B}"/>
              </a:ext>
              <a:ext uri="{C183D7F6-B498-43B3-948B-1728B52AA6E4}">
                <adec:decorative xmlns:adec="http://schemas.microsoft.com/office/drawing/2017/decorative" val="1"/>
              </a:ext>
            </a:extLst>
          </p:cNvPr>
          <p:cNvCxnSpPr>
            <a:cxnSpLocks/>
          </p:cNvCxnSpPr>
          <p:nvPr/>
        </p:nvCxnSpPr>
        <p:spPr>
          <a:xfrm>
            <a:off x="8556526"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 name="Picture 4" descr="OneLake Logo">
            <a:extLst>
              <a:ext uri="{FF2B5EF4-FFF2-40B4-BE49-F238E27FC236}">
                <a16:creationId xmlns:a16="http://schemas.microsoft.com/office/drawing/2014/main" id="{D3C62CE2-4BDC-545B-E03E-F48632D7ABB1}"/>
              </a:ext>
            </a:extLst>
          </p:cNvPr>
          <p:cNvPicPr>
            <a:picLocks noChangeAspect="1"/>
          </p:cNvPicPr>
          <p:nvPr/>
        </p:nvPicPr>
        <p:blipFill>
          <a:blip r:embed="rId11"/>
          <a:srcRect/>
          <a:stretch/>
        </p:blipFill>
        <p:spPr>
          <a:xfrm>
            <a:off x="4783351" y="4753904"/>
            <a:ext cx="285237" cy="285795"/>
          </a:xfrm>
          <a:prstGeom prst="rect">
            <a:avLst/>
          </a:prstGeom>
        </p:spPr>
      </p:pic>
      <p:sp>
        <p:nvSpPr>
          <p:cNvPr id="6" name="Text Placeholder 2">
            <a:extLst>
              <a:ext uri="{FF2B5EF4-FFF2-40B4-BE49-F238E27FC236}">
                <a16:creationId xmlns:a16="http://schemas.microsoft.com/office/drawing/2014/main" id="{9BC55EB2-7DDC-693F-A61A-1A5EBE09385C}"/>
              </a:ext>
            </a:extLst>
          </p:cNvPr>
          <p:cNvSpPr txBox="1">
            <a:spLocks/>
          </p:cNvSpPr>
          <p:nvPr/>
        </p:nvSpPr>
        <p:spPr>
          <a:xfrm>
            <a:off x="5239594" y="46624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dirty="0">
                <a:ln>
                  <a:noFill/>
                </a:ln>
                <a:solidFill>
                  <a:srgbClr val="117865"/>
                </a:solidFill>
                <a:effectLst/>
                <a:uLnTx/>
                <a:uFillTx/>
                <a:latin typeface="Segoe UI" panose="020B0502040204020203" pitchFamily="34" charset="0"/>
                <a:ea typeface="+mn-ea"/>
                <a:cs typeface="Segoe UI" panose="020B0502040204020203" pitchFamily="34" charset="0"/>
              </a:rPr>
              <a:t>Unified data foundation</a:t>
            </a:r>
            <a:endParaRPr kumimoji="0" lang="en-US" sz="1200" b="1" i="0" u="none" strike="noStrike" kern="1200" cap="none" spc="0" normalizeH="0" baseline="0" noProof="0" dirty="0">
              <a:ln>
                <a:noFill/>
              </a:ln>
              <a:solidFill>
                <a:srgbClr val="117865"/>
              </a:solidFill>
              <a:effectLst/>
              <a:uLnTx/>
              <a:uFillTx/>
              <a:latin typeface="Segoe UI"/>
              <a:ea typeface="+mn-ea"/>
              <a:cs typeface="Segoe UI" panose="020B0502040204020203" pitchFamily="34" charset="0"/>
            </a:endParaRPr>
          </a:p>
        </p:txBody>
      </p:sp>
      <p:sp>
        <p:nvSpPr>
          <p:cNvPr id="7" name="Text Placeholder 2">
            <a:extLst>
              <a:ext uri="{FF2B5EF4-FFF2-40B4-BE49-F238E27FC236}">
                <a16:creationId xmlns:a16="http://schemas.microsoft.com/office/drawing/2014/main" id="{AC516B5B-16A0-D929-C706-02549C9AD3AF}"/>
              </a:ext>
            </a:extLst>
          </p:cNvPr>
          <p:cNvSpPr txBox="1">
            <a:spLocks/>
          </p:cNvSpPr>
          <p:nvPr/>
        </p:nvSpPr>
        <p:spPr>
          <a:xfrm>
            <a:off x="5239596" y="4852492"/>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err="1">
                <a:ln>
                  <a:noFill/>
                </a:ln>
                <a:solidFill>
                  <a:srgbClr val="2F2F2F"/>
                </a:solidFill>
                <a:effectLst/>
                <a:uLnTx/>
                <a:uFillTx/>
                <a:latin typeface="Segoe UI" panose="020B0502040204020203" pitchFamily="34" charset="0"/>
                <a:ea typeface="+mn-ea"/>
                <a:cs typeface="Segoe UI" panose="020B0502040204020203" pitchFamily="34" charset="0"/>
              </a:rPr>
              <a:t>OneLake</a:t>
            </a:r>
            <a:endParaRPr kumimoji="0" lang="en-US" sz="1100" b="0" i="0" u="none" strike="noStrike" kern="1200" cap="none" spc="0" normalizeH="0" baseline="0" noProof="0" dirty="0">
              <a:ln>
                <a:noFill/>
              </a:ln>
              <a:solidFill>
                <a:srgbClr val="2F2F2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098727878"/>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5.xml><?xml version="1.0" encoding="utf-8"?>
<a:theme xmlns:a="http://schemas.openxmlformats.org/drawingml/2006/main" name="1_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6.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200</TotalTime>
  <Words>3222</Words>
  <Application>Microsoft Office PowerPoint</Application>
  <PresentationFormat>Widescreen</PresentationFormat>
  <Paragraphs>454</Paragraphs>
  <Slides>27</Slides>
  <Notes>20</Notes>
  <HiddenSlides>5</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27</vt:i4>
      </vt:variant>
    </vt:vector>
  </HeadingPairs>
  <TitlesOfParts>
    <vt:vector size="43" baseType="lpstr">
      <vt:lpstr>Arial</vt:lpstr>
      <vt:lpstr>Calibri</vt:lpstr>
      <vt:lpstr>Consolas</vt:lpstr>
      <vt:lpstr>Segoe UI</vt:lpstr>
      <vt:lpstr>Segoe UI </vt:lpstr>
      <vt:lpstr>Segoe UI Light</vt:lpstr>
      <vt:lpstr>Segoe UI Semibold</vt:lpstr>
      <vt:lpstr>Segoe UI Semilight</vt:lpstr>
      <vt:lpstr>Times New Roman</vt:lpstr>
      <vt:lpstr>Wingdings</vt:lpstr>
      <vt:lpstr>PowerPlatform_Toolkit_Blue</vt:lpstr>
      <vt:lpstr>Title Slides</vt:lpstr>
      <vt:lpstr>Microsoft Build 16:9 Template Dark</vt:lpstr>
      <vt:lpstr>4_White Template</vt:lpstr>
      <vt:lpstr>1_PowerPlatform_Toolkit_Blue</vt:lpstr>
      <vt:lpstr>WHITE TEMPLATE</vt:lpstr>
      <vt:lpstr>Microsoft Fabric</vt:lpstr>
      <vt:lpstr>Agenda</vt:lpstr>
      <vt:lpstr>What we’re hearing from our customers</vt:lpstr>
      <vt:lpstr>Today’s data and analytics challenges</vt:lpstr>
      <vt:lpstr>Why leverage Delta Lake?</vt:lpstr>
      <vt:lpstr>Medallion Architecture – multiple data layers</vt:lpstr>
      <vt:lpstr>Data Flow :Step by Step</vt:lpstr>
      <vt:lpstr>Features and capabilities of Microsoft Fabric</vt:lpstr>
      <vt:lpstr>Microsoft Fabric does it all—in a unified solution</vt:lpstr>
      <vt:lpstr>Microsoft Fabric</vt:lpstr>
      <vt:lpstr>One Copy for all computes</vt:lpstr>
      <vt:lpstr>Smoothing before and after</vt:lpstr>
      <vt:lpstr>Common analytics  scenarios addressed  by Microsoft Fabric</vt:lpstr>
      <vt:lpstr>Modern Data Warehouse</vt:lpstr>
      <vt:lpstr>Lakehouse</vt:lpstr>
      <vt:lpstr>Data warehouse</vt:lpstr>
      <vt:lpstr>Data science</vt:lpstr>
      <vt:lpstr>Real time analytics</vt:lpstr>
      <vt:lpstr>Microsoft Fabric Pricing</vt:lpstr>
      <vt:lpstr>PowerPoint Presentation</vt:lpstr>
      <vt:lpstr>Translation for existing Power BI Premium per capacity Customers </vt:lpstr>
      <vt:lpstr>Fabric capacity pricing</vt:lpstr>
      <vt:lpstr>OneLake storage pricing at Public Preview</vt:lpstr>
      <vt:lpstr>Getting started with Microsoft Fabric</vt:lpstr>
      <vt:lpstr>Live Demo</vt:lpstr>
      <vt:lpstr>Get started today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Fabric Analytics for the era of AI</dc:title>
  <dc:creator>Ammar Asref</dc:creator>
  <cp:lastModifiedBy>Jason Eisenzimmer</cp:lastModifiedBy>
  <cp:revision>11</cp:revision>
  <dcterms:created xsi:type="dcterms:W3CDTF">2023-06-01T17:33:15Z</dcterms:created>
  <dcterms:modified xsi:type="dcterms:W3CDTF">2024-02-07T17:04:00Z</dcterms:modified>
</cp:coreProperties>
</file>